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4"/>
    <p:restoredTop sz="86418" autoAdjust="0"/>
  </p:normalViewPr>
  <p:slideViewPr>
    <p:cSldViewPr snapToGrid="0" snapToObjects="1">
      <p:cViewPr varScale="1">
        <p:scale>
          <a:sx n="108" d="100"/>
          <a:sy n="108" d="100"/>
        </p:scale>
        <p:origin x="2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95CCC-E95A-9B49-AA46-182905CBAC3B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743C5-C0C2-BA46-98C7-442D799E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43C5-C0C2-BA46-98C7-442D799E7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43C5-C0C2-BA46-98C7-442D799E7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6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43C5-C0C2-BA46-98C7-442D799E7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9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743C5-C0C2-BA46-98C7-442D799E7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3671-4926-1E47-B9EF-A5310569C7D9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64DC-3EE4-A648-AD3E-61BA80A9E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location of V Sge" title="&quot;Arrow&quot; Constellation"/>
          <p:cNvGrpSpPr>
            <a:grpSpLocks noChangeAspect="1"/>
          </p:cNvGrpSpPr>
          <p:nvPr/>
        </p:nvGrpSpPr>
        <p:grpSpPr>
          <a:xfrm>
            <a:off x="2544100" y="2798364"/>
            <a:ext cx="4398412" cy="3247198"/>
            <a:chOff x="1306471" y="1939014"/>
            <a:chExt cx="6688510" cy="4937900"/>
          </a:xfrm>
        </p:grpSpPr>
        <p:pic>
          <p:nvPicPr>
            <p:cNvPr id="13" name="Picture 12" title="&quot;Arrow&quot; Constellation"/>
            <p:cNvPicPr>
              <a:picLocks noChangeAspect="1"/>
            </p:cNvPicPr>
            <p:nvPr/>
          </p:nvPicPr>
          <p:blipFill rotWithShape="1">
            <a:blip r:embed="rId3"/>
            <a:srcRect r="17006" b="5405"/>
            <a:stretch/>
          </p:blipFill>
          <p:spPr>
            <a:xfrm>
              <a:off x="1306471" y="1939014"/>
              <a:ext cx="6688510" cy="4937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36268" y="2222086"/>
              <a:ext cx="64971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Vega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37713" y="5460986"/>
              <a:ext cx="69254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Altair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8851" y="3603814"/>
              <a:ext cx="79894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Deneb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799071" y="2613067"/>
              <a:ext cx="1259626" cy="309195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06635" y="3987270"/>
              <a:ext cx="3352062" cy="171775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06636" y="2529782"/>
              <a:ext cx="1998744" cy="137420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193343" y="5090797"/>
              <a:ext cx="228494" cy="11887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448783" y="4997099"/>
              <a:ext cx="173736" cy="7315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1837" y="4903405"/>
              <a:ext cx="179346" cy="18288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81826" y="4683343"/>
              <a:ext cx="82813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Sagitta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05380" y="4988475"/>
              <a:ext cx="337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×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93529" y="5060151"/>
              <a:ext cx="69738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 </a:t>
              </a:r>
              <a:r>
                <a:rPr lang="en-US" dirty="0" err="1">
                  <a:solidFill>
                    <a:srgbClr val="FF0000"/>
                  </a:solidFill>
                </a:rPr>
                <a:t>Sge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Subtitle 2"/>
          <p:cNvSpPr txBox="1">
            <a:spLocks/>
          </p:cNvSpPr>
          <p:nvPr/>
        </p:nvSpPr>
        <p:spPr>
          <a:xfrm>
            <a:off x="225334" y="2200378"/>
            <a:ext cx="8695390" cy="465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</a:rPr>
              <a:t>V SAGITTAE (V </a:t>
            </a:r>
            <a:r>
              <a:rPr lang="en-US" sz="2200" dirty="0" err="1">
                <a:solidFill>
                  <a:schemeClr val="tx1"/>
                </a:solidFill>
              </a:rPr>
              <a:t>Sge</a:t>
            </a:r>
            <a:r>
              <a:rPr lang="en-US" sz="2200" dirty="0">
                <a:solidFill>
                  <a:schemeClr val="tx1"/>
                </a:solidFill>
              </a:rPr>
              <a:t>) IS CURRENTLY AN INCONSPICUOUS FAINT STAR: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err="1">
                <a:solidFill>
                  <a:schemeClr val="tx1"/>
                </a:solidFill>
              </a:rPr>
              <a:t>Sagitta</a:t>
            </a:r>
            <a:r>
              <a:rPr lang="en-US" sz="1600" dirty="0">
                <a:solidFill>
                  <a:schemeClr val="tx1"/>
                </a:solidFill>
              </a:rPr>
              <a:t> is the “Arrow” constellation, and the Arrow points at V </a:t>
            </a:r>
            <a:r>
              <a:rPr lang="en-US" sz="1600" dirty="0" err="1">
                <a:solidFill>
                  <a:schemeClr val="tx1"/>
                </a:solidFill>
              </a:rPr>
              <a:t>Sge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  </a:t>
            </a: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</a:rPr>
              <a:t>V SGE IS A CATACLYSMIC VARIABLE (CV):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Binary: White dwarf + Main sequence star, Roche lobe overflow</a:t>
            </a:r>
          </a:p>
          <a:p>
            <a:pPr algn="l">
              <a:lnSpc>
                <a:spcPct val="70000"/>
              </a:lnSpc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505" y="1545928"/>
            <a:ext cx="7619688" cy="63032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0000FF"/>
                </a:solidFill>
              </a:rPr>
              <a:t>Bradley E. Schaefer, </a:t>
            </a:r>
            <a:r>
              <a:rPr lang="en-US" sz="2000" dirty="0" err="1">
                <a:solidFill>
                  <a:srgbClr val="0000FF"/>
                </a:solidFill>
              </a:rPr>
              <a:t>Juhan</a:t>
            </a:r>
            <a:r>
              <a:rPr lang="en-US" sz="2000" dirty="0">
                <a:solidFill>
                  <a:srgbClr val="0000FF"/>
                </a:solidFill>
              </a:rPr>
              <a:t> Frank, Manos </a:t>
            </a:r>
            <a:r>
              <a:rPr lang="en-US" sz="2000" dirty="0" err="1">
                <a:solidFill>
                  <a:srgbClr val="0000FF"/>
                </a:solidFill>
              </a:rPr>
              <a:t>Chatzopoulos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0000FF"/>
                </a:solidFill>
              </a:rPr>
              <a:t>Louisiana State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34" y="30725"/>
            <a:ext cx="8601183" cy="160053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V SAGITTAE WILL MERGE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IN THE YEAR 2083 ± 16,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BECOMING AS BRIGHT AS SIRIUS</a:t>
            </a:r>
            <a:r>
              <a:rPr lang="en-US" sz="3200" dirty="0"/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6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sge2.png" title="illustration of mer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86" y="829429"/>
            <a:ext cx="4549414" cy="3011917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4547" y="829429"/>
            <a:ext cx="8681969" cy="589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2200" dirty="0">
                <a:solidFill>
                  <a:schemeClr val="tx1"/>
                </a:solidFill>
              </a:rPr>
              <a:t>V SGE IS THE MOST EXTREME CV: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~100X brighter than all other known CVs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Incredibly massive stellar wind</a:t>
            </a:r>
          </a:p>
          <a:p>
            <a:pPr algn="l">
              <a:lnSpc>
                <a:spcPct val="7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</a:rPr>
              <a:t>V SGE IS UTTERLY UNIQUE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Mass ratio (</a:t>
            </a:r>
            <a:r>
              <a:rPr lang="en-US" sz="1600" dirty="0" err="1">
                <a:solidFill>
                  <a:schemeClr val="tx1"/>
                </a:solidFill>
              </a:rPr>
              <a:t>M</a:t>
            </a:r>
            <a:r>
              <a:rPr lang="en-US" sz="1600" baseline="-25000" dirty="0" err="1">
                <a:solidFill>
                  <a:schemeClr val="tx1"/>
                </a:solidFill>
              </a:rPr>
              <a:t>comp</a:t>
            </a:r>
            <a:r>
              <a:rPr lang="en-US" sz="1600" dirty="0">
                <a:solidFill>
                  <a:schemeClr val="tx1"/>
                </a:solidFill>
              </a:rPr>
              <a:t>/M</a:t>
            </a:r>
            <a:r>
              <a:rPr lang="en-US" sz="1600" baseline="-25000" dirty="0">
                <a:solidFill>
                  <a:schemeClr val="tx1"/>
                </a:solidFill>
              </a:rPr>
              <a:t>WD</a:t>
            </a:r>
            <a:r>
              <a:rPr lang="en-US" sz="1600" dirty="0">
                <a:solidFill>
                  <a:schemeClr val="tx1"/>
                </a:solidFill>
              </a:rPr>
              <a:t>) is 3.9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No other CV in Local Group is known with &gt;1</a:t>
            </a: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</a:rPr>
              <a:t>V SGE HAS A FAST SHRINKING ORBIT</a:t>
            </a:r>
          </a:p>
          <a:p>
            <a:pPr marL="742950" lvl="1" indent="-285750" algn="l">
              <a:lnSpc>
                <a:spcPct val="70000"/>
              </a:lnSpc>
              <a:buFont typeface="Wingdings" charset="2"/>
              <a:buChar char="u"/>
            </a:pPr>
            <a:r>
              <a:rPr lang="en-US" sz="1600" dirty="0">
                <a:solidFill>
                  <a:schemeClr val="tx1"/>
                </a:solidFill>
              </a:rPr>
              <a:t>Required for mass ratio &gt;&gt;1</a:t>
            </a:r>
          </a:p>
          <a:p>
            <a:pPr marL="742950" lvl="1" indent="-285750" algn="l">
              <a:lnSpc>
                <a:spcPct val="70000"/>
              </a:lnSpc>
              <a:buFont typeface="Wingdings" charset="2"/>
              <a:buChar char="u"/>
            </a:pPr>
            <a:r>
              <a:rPr lang="en-US" sz="1600" dirty="0">
                <a:solidFill>
                  <a:schemeClr val="tx1"/>
                </a:solidFill>
              </a:rPr>
              <a:t>Orbital period since 1904 is decreasing </a:t>
            </a:r>
            <a:r>
              <a:rPr lang="en-US" sz="1600" i="1" u="sng" dirty="0">
                <a:solidFill>
                  <a:schemeClr val="tx1"/>
                </a:solidFill>
              </a:rPr>
              <a:t>fast</a:t>
            </a:r>
          </a:p>
          <a:p>
            <a:pPr marL="742950" lvl="1" indent="-285750" algn="l">
              <a:lnSpc>
                <a:spcPct val="70000"/>
              </a:lnSpc>
              <a:buFont typeface="Wingdings" charset="2"/>
              <a:buChar char="u"/>
            </a:pPr>
            <a:r>
              <a:rPr lang="en-US" sz="1600" dirty="0">
                <a:solidFill>
                  <a:schemeClr val="tx1"/>
                </a:solidFill>
              </a:rPr>
              <a:t>Brightness and accretion rate increasing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	with doubling time of 89 years</a:t>
            </a: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</a:rPr>
              <a:t>V SGE’s INEVITABLE FATE IS A MERGER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The in-spiral increases at an ever accelerating rate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Mass will fall of the normal star, then be shot out as a fierce stellar wind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The final death spiral will come to a cusp, with ~2 solar-masses falling in the last week or so.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The ‘explosion’ will be somewhere between a nova and a supernova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V </a:t>
            </a:r>
            <a:r>
              <a:rPr lang="en-US" sz="1600" dirty="0" err="1">
                <a:solidFill>
                  <a:schemeClr val="tx1"/>
                </a:solidFill>
              </a:rPr>
              <a:t>Sge</a:t>
            </a:r>
            <a:r>
              <a:rPr lang="en-US" sz="1600" dirty="0">
                <a:solidFill>
                  <a:schemeClr val="tx1"/>
                </a:solidFill>
              </a:rPr>
              <a:t> will appear as a sudden ‘guest star’, lasting roughly a month near peak brightness</a:t>
            </a:r>
          </a:p>
          <a:p>
            <a:pPr algn="l">
              <a:lnSpc>
                <a:spcPct val="7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</a:rPr>
              <a:t>V SGE WILL APPEAR AS BRIGHT AS SIRIUS IN THE SKY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Hard to get accurate estimates</a:t>
            </a:r>
          </a:p>
          <a:p>
            <a:pPr algn="l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</a:rPr>
              <a:t>	Best estimates give peak brightness in range from around Sirius to around Venus</a:t>
            </a:r>
            <a:endParaRPr lang="en-US" sz="2000" dirty="0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34" y="30725"/>
            <a:ext cx="8601183" cy="96389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V SGE IS IN-SPIRALING FAST, </a:t>
            </a:r>
            <a:r>
              <a:rPr lang="en-US" sz="3600" b="1" i="1" u="sng" dirty="0">
                <a:solidFill>
                  <a:srgbClr val="0000FF"/>
                </a:solidFill>
              </a:rPr>
              <a:t>VERY FAST</a:t>
            </a:r>
            <a:r>
              <a:rPr lang="en-US" sz="3200" dirty="0"/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7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astedGraphic-5.pdf" title="Timeline of mer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" y="1234564"/>
            <a:ext cx="5626100" cy="2781300"/>
          </a:xfrm>
          <a:prstGeom prst="rect">
            <a:avLst/>
          </a:prstGeom>
        </p:spPr>
      </p:pic>
      <p:cxnSp>
        <p:nvCxnSpPr>
          <p:cNvPr id="29" name="Straight Arrow Connector 28" title="Timeline of merger"/>
          <p:cNvCxnSpPr/>
          <p:nvPr/>
        </p:nvCxnSpPr>
        <p:spPr>
          <a:xfrm flipH="1" flipV="1">
            <a:off x="5469349" y="1701199"/>
            <a:ext cx="975987" cy="235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title="Timeline of merger"/>
          <p:cNvCxnSpPr/>
          <p:nvPr/>
        </p:nvCxnSpPr>
        <p:spPr>
          <a:xfrm>
            <a:off x="3868672" y="2512518"/>
            <a:ext cx="95076" cy="7638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ubtitle 2" title="Timeline of merger"/>
          <p:cNvSpPr>
            <a:spLocks noGrp="1"/>
          </p:cNvSpPr>
          <p:nvPr>
            <p:ph type="subTitle" idx="1"/>
          </p:nvPr>
        </p:nvSpPr>
        <p:spPr>
          <a:xfrm>
            <a:off x="3319575" y="2203519"/>
            <a:ext cx="1098193" cy="308999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NOW</a:t>
            </a:r>
          </a:p>
        </p:txBody>
      </p:sp>
      <p:sp>
        <p:nvSpPr>
          <p:cNvPr id="35" name="Subtitle 2" title="Timeline of merger"/>
          <p:cNvSpPr txBox="1">
            <a:spLocks/>
          </p:cNvSpPr>
          <p:nvPr/>
        </p:nvSpPr>
        <p:spPr>
          <a:xfrm>
            <a:off x="6327748" y="1570216"/>
            <a:ext cx="1098193" cy="308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2083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5384" y="4367232"/>
            <a:ext cx="8965228" cy="211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>
                <a:latin typeface="Times New Roman" charset="0"/>
              </a:rPr>
              <a:t>  Merger in the year 2083 ± 16</a:t>
            </a:r>
            <a:endParaRPr lang="en-US" sz="1800" dirty="0">
              <a:latin typeface="Times New Roman" charset="0"/>
              <a:cs typeface="+mn-cs"/>
              <a:sym typeface="Wingding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>
                <a:latin typeface="Times New Roman" charset="0"/>
              </a:rPr>
              <a:t>  This in-spiral year is robust on variations of all inputs and observed target measures</a:t>
            </a:r>
            <a:endParaRPr lang="en-US" sz="1800" dirty="0">
              <a:latin typeface="Times New Roman" charset="0"/>
              <a:sym typeface="Wingding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>
                <a:latin typeface="Times New Roman" charset="0"/>
              </a:rPr>
              <a:t>  The ±16 year error bar is almost entirely from measurement uncertainties in the doubling time scale.</a:t>
            </a:r>
            <a:endParaRPr lang="en-US" sz="1800" b="1" dirty="0">
              <a:solidFill>
                <a:srgbClr val="FF8000"/>
              </a:solidFill>
              <a:latin typeface="Times New Roman" charset="0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5334" y="30725"/>
            <a:ext cx="8601183" cy="96389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WHEN IS THE MERGER OF V SGE?</a:t>
            </a:r>
            <a:r>
              <a:rPr lang="en-US" sz="3200" dirty="0"/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title="illustration of potential star brightness"/>
          <p:cNvGrpSpPr/>
          <p:nvPr/>
        </p:nvGrpSpPr>
        <p:grpSpPr>
          <a:xfrm>
            <a:off x="1343255" y="2467538"/>
            <a:ext cx="6328154" cy="4374213"/>
            <a:chOff x="1306471" y="1939014"/>
            <a:chExt cx="6688510" cy="4937900"/>
          </a:xfrm>
        </p:grpSpPr>
        <p:pic>
          <p:nvPicPr>
            <p:cNvPr id="16" name="Picture 15" title="Illustration of &quot;new star&quot;"/>
            <p:cNvPicPr>
              <a:picLocks noChangeAspect="1"/>
            </p:cNvPicPr>
            <p:nvPr/>
          </p:nvPicPr>
          <p:blipFill rotWithShape="1">
            <a:blip r:embed="rId3"/>
            <a:srcRect r="17006" b="5405"/>
            <a:stretch/>
          </p:blipFill>
          <p:spPr>
            <a:xfrm>
              <a:off x="1306471" y="1939014"/>
              <a:ext cx="6688510" cy="4937900"/>
            </a:xfrm>
            <a:prstGeom prst="rect">
              <a:avLst/>
            </a:prstGeom>
          </p:spPr>
        </p:pic>
        <p:pic>
          <p:nvPicPr>
            <p:cNvPr id="17" name="Picture 16" title="illustration of new star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5040" y="5252812"/>
              <a:ext cx="365760" cy="365760"/>
            </a:xfrm>
            <a:prstGeom prst="rect">
              <a:avLst/>
            </a:prstGeom>
          </p:spPr>
        </p:pic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5384" y="691736"/>
            <a:ext cx="8965228" cy="297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>
                <a:latin typeface="Times New Roman" charset="0"/>
              </a:rPr>
              <a:t>  V </a:t>
            </a:r>
            <a:r>
              <a:rPr lang="en-US" sz="1800" dirty="0" err="1">
                <a:latin typeface="Times New Roman" charset="0"/>
              </a:rPr>
              <a:t>Sge</a:t>
            </a:r>
            <a:r>
              <a:rPr lang="en-US" sz="1800" dirty="0">
                <a:latin typeface="Times New Roman" charset="0"/>
              </a:rPr>
              <a:t> is in-spiraling very fast, now brightening at an accelerating rate</a:t>
            </a:r>
            <a:endParaRPr lang="en-US" sz="1800" dirty="0">
              <a:latin typeface="Times New Roman" charset="0"/>
              <a:cs typeface="+mn-cs"/>
              <a:sym typeface="Wingdings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>
                <a:latin typeface="Times New Roman" charset="0"/>
              </a:rPr>
              <a:t>  Merger in the year 2083 ± 16</a:t>
            </a:r>
            <a:endParaRPr lang="en-US" sz="1800" dirty="0">
              <a:latin typeface="Times New Roman" charset="0"/>
              <a:sym typeface="Wingdings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>
                <a:latin typeface="Times New Roman" charset="0"/>
              </a:rPr>
              <a:t>  We will see a ‘new star’ appearing in </a:t>
            </a:r>
            <a:r>
              <a:rPr lang="en-US" sz="1800" dirty="0" err="1">
                <a:latin typeface="Times New Roman" charset="0"/>
              </a:rPr>
              <a:t>Sagitta</a:t>
            </a:r>
            <a:r>
              <a:rPr lang="en-US" sz="1800" dirty="0">
                <a:latin typeface="Times New Roman" charset="0"/>
              </a:rPr>
              <a:t> (the Arrow)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1800" dirty="0">
                <a:latin typeface="Times New Roman" charset="0"/>
              </a:rPr>
              <a:t>  The ‘new star’ will be roughly as bright as Sirius or Venus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B1A9A-9F4E-E149-946D-1E0935B3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52697" y="-117182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charset="0"/>
              </a:rPr>
              <a:t>CONCLUSIONS:</a:t>
            </a:r>
            <a:br>
              <a:rPr lang="en-US" sz="2800" dirty="0">
                <a:solidFill>
                  <a:srgbClr val="0000FF"/>
                </a:solidFill>
                <a:latin typeface="Times New Roman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07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8689</TotalTime>
  <Words>415</Words>
  <Application>Microsoft Macintosh PowerPoint</Application>
  <PresentationFormat>On-screen Show (4:3)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Wingdings</vt:lpstr>
      <vt:lpstr>Zapf Dingbats</vt:lpstr>
      <vt:lpstr>Office Theme</vt:lpstr>
      <vt:lpstr>V SAGITTAE WILL MERGE  IN THE YEAR 2083 ± 16,  BECOMING AS BRIGHT AS SIRIUS </vt:lpstr>
      <vt:lpstr>V SGE IS IN-SPIRALING FAST, VERY FAST </vt:lpstr>
      <vt:lpstr>WHEN IS THE MERGER OF V SGE? </vt:lpstr>
      <vt:lpstr>CONCLUSIONS: </vt:lpstr>
    </vt:vector>
  </TitlesOfParts>
  <Company>Louisiana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Schaefer</dc:creator>
  <cp:lastModifiedBy>Lori M Martin</cp:lastModifiedBy>
  <cp:revision>54</cp:revision>
  <dcterms:created xsi:type="dcterms:W3CDTF">2019-12-20T00:33:44Z</dcterms:created>
  <dcterms:modified xsi:type="dcterms:W3CDTF">2020-01-03T23:10:12Z</dcterms:modified>
</cp:coreProperties>
</file>