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07"/>
    <p:restoredTop sz="96405" autoAdjust="0"/>
  </p:normalViewPr>
  <p:slideViewPr>
    <p:cSldViewPr snapToObjects="1">
      <p:cViewPr varScale="1">
        <p:scale>
          <a:sx n="107" d="100"/>
          <a:sy n="107" d="100"/>
        </p:scale>
        <p:origin x="176" y="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1C38B-6D80-084F-9805-1581267C5027}" type="datetimeFigureOut">
              <a:rPr lang="en-US" smtClean="0"/>
              <a:t>1/3/20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CA6B5-B989-3E4F-B2BF-314C6D8F6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3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CA6B5-B989-3E4F-B2BF-314C6D8F67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6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CA6B5-B989-3E4F-B2BF-314C6D8F67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2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CA6B5-B989-3E4F-B2BF-314C6D8F67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1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CA6B5-B989-3E4F-B2BF-314C6D8F67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38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CA6B5-B989-3E4F-B2BF-314C6D8F67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24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CA6B5-B989-3E4F-B2BF-314C6D8F67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7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6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5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6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0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8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6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4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0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4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3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3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E3671-4926-1E47-B9EF-A5310569C7D9}" type="datetimeFigureOut">
              <a:rPr lang="en-US" smtClean="0"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664DC-3EE4-A648-AD3E-61BA80A9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5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PastedGraphic-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871" y="4510234"/>
            <a:ext cx="3319127" cy="2347765"/>
          </a:xfrm>
          <a:prstGeom prst="rect">
            <a:avLst/>
          </a:prstGeom>
        </p:spPr>
      </p:pic>
      <p:grpSp>
        <p:nvGrpSpPr>
          <p:cNvPr id="12" name="Group 11" title="location of V SGE "/>
          <p:cNvGrpSpPr/>
          <p:nvPr/>
        </p:nvGrpSpPr>
        <p:grpSpPr>
          <a:xfrm>
            <a:off x="5928513" y="2956787"/>
            <a:ext cx="3215487" cy="1553447"/>
            <a:chOff x="5928513" y="2956787"/>
            <a:chExt cx="3215487" cy="1553447"/>
          </a:xfrm>
        </p:grpSpPr>
        <p:pic>
          <p:nvPicPr>
            <p:cNvPr id="6" name="Picture 5" descr="240_F_61982555_VVQnEZBtm7tZNTx59vCFimUfajdL3BYP.jp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185" r="30443" b="32849"/>
            <a:stretch/>
          </p:blipFill>
          <p:spPr>
            <a:xfrm>
              <a:off x="5928513" y="2956787"/>
              <a:ext cx="3215487" cy="1553447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6139730" y="3453273"/>
              <a:ext cx="241391" cy="535309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ubtitle 2"/>
          <p:cNvSpPr txBox="1">
            <a:spLocks/>
          </p:cNvSpPr>
          <p:nvPr/>
        </p:nvSpPr>
        <p:spPr>
          <a:xfrm>
            <a:off x="-1" y="3002207"/>
            <a:ext cx="5824872" cy="3855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70000"/>
              </a:lnSpc>
            </a:pPr>
            <a:r>
              <a:rPr lang="en-US" sz="2200" dirty="0">
                <a:solidFill>
                  <a:schemeClr val="tx1"/>
                </a:solidFill>
              </a:rPr>
              <a:t>V SGE IS A CATACLYSMIC VARIABLE (CV):</a:t>
            </a:r>
          </a:p>
          <a:p>
            <a:pPr algn="l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</a:rPr>
              <a:t>	Binary: White dwarf + Main sequence star, Roche lobe overflow</a:t>
            </a:r>
          </a:p>
          <a:p>
            <a:pPr algn="l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</a:rPr>
              <a:t>	Eclipsing binary</a:t>
            </a:r>
          </a:p>
          <a:p>
            <a:pPr algn="l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</a:rPr>
              <a:t>	Double-lined spectroscopic binary</a:t>
            </a:r>
          </a:p>
          <a:p>
            <a:pPr algn="l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</a:rPr>
              <a:t>  </a:t>
            </a:r>
          </a:p>
          <a:p>
            <a:pPr algn="l">
              <a:lnSpc>
                <a:spcPct val="70000"/>
              </a:lnSpc>
            </a:pPr>
            <a:r>
              <a:rPr lang="en-US" sz="2200" dirty="0">
                <a:solidFill>
                  <a:schemeClr val="tx1"/>
                </a:solidFill>
              </a:rPr>
              <a:t>V SGE IS THE MOST EXTREME CV:</a:t>
            </a:r>
          </a:p>
          <a:p>
            <a:pPr algn="l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</a:rPr>
              <a:t>	M</a:t>
            </a:r>
            <a:r>
              <a:rPr lang="en-US" sz="1600" baseline="-25000" dirty="0">
                <a:solidFill>
                  <a:schemeClr val="tx1"/>
                </a:solidFill>
              </a:rPr>
              <a:t>V</a:t>
            </a:r>
            <a:r>
              <a:rPr lang="en-US" sz="1600" dirty="0">
                <a:solidFill>
                  <a:schemeClr val="tx1"/>
                </a:solidFill>
              </a:rPr>
              <a:t> =  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en-US" sz="1600" dirty="0">
                <a:solidFill>
                  <a:schemeClr val="tx1"/>
                </a:solidFill>
              </a:rPr>
              <a:t>2.2</a:t>
            </a:r>
          </a:p>
          <a:p>
            <a:pPr algn="l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</a:rPr>
              <a:t>	Stellar wind up to 2.3x10</a:t>
            </a:r>
            <a:r>
              <a:rPr lang="en-US" sz="2000" baseline="30000" dirty="0">
                <a:solidFill>
                  <a:schemeClr val="tx1"/>
                </a:solidFill>
              </a:rPr>
              <a:t>-5</a:t>
            </a:r>
            <a:r>
              <a:rPr lang="en-US" sz="1600" dirty="0">
                <a:solidFill>
                  <a:schemeClr val="tx1"/>
                </a:solidFill>
              </a:rPr>
              <a:t> M</a:t>
            </a:r>
            <a:r>
              <a:rPr lang="en-US" sz="1600" baseline="-25000" dirty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1600" dirty="0">
                <a:solidFill>
                  <a:schemeClr val="tx1"/>
                </a:solidFill>
              </a:rPr>
              <a:t>/year</a:t>
            </a:r>
          </a:p>
          <a:p>
            <a:pPr algn="l">
              <a:lnSpc>
                <a:spcPct val="70000"/>
              </a:lnSpc>
            </a:pPr>
            <a:endParaRPr lang="en-US" sz="2200" dirty="0">
              <a:solidFill>
                <a:schemeClr val="tx1"/>
              </a:solidFill>
            </a:endParaRPr>
          </a:p>
          <a:p>
            <a:pPr algn="l">
              <a:lnSpc>
                <a:spcPct val="70000"/>
              </a:lnSpc>
            </a:pPr>
            <a:r>
              <a:rPr lang="en-US" sz="2200" dirty="0">
                <a:solidFill>
                  <a:schemeClr val="tx1"/>
                </a:solidFill>
              </a:rPr>
              <a:t>V SGE IS UTTERLY UNIQUE IN THE LOCAL GROUP:</a:t>
            </a:r>
          </a:p>
          <a:p>
            <a:pPr algn="l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</a:rPr>
              <a:t>	Mass ratio (</a:t>
            </a:r>
            <a:r>
              <a:rPr lang="en-US" sz="1600" dirty="0" err="1">
                <a:solidFill>
                  <a:schemeClr val="tx1"/>
                </a:solidFill>
              </a:rPr>
              <a:t>M</a:t>
            </a:r>
            <a:r>
              <a:rPr lang="en-US" sz="1600" baseline="-25000" dirty="0" err="1">
                <a:solidFill>
                  <a:schemeClr val="tx1"/>
                </a:solidFill>
              </a:rPr>
              <a:t>comp</a:t>
            </a:r>
            <a:r>
              <a:rPr lang="en-US" sz="1600" dirty="0">
                <a:solidFill>
                  <a:schemeClr val="tx1"/>
                </a:solidFill>
              </a:rPr>
              <a:t>/M</a:t>
            </a:r>
            <a:r>
              <a:rPr lang="en-US" sz="1600" baseline="-25000" dirty="0">
                <a:solidFill>
                  <a:schemeClr val="tx1"/>
                </a:solidFill>
              </a:rPr>
              <a:t>WD</a:t>
            </a:r>
            <a:r>
              <a:rPr lang="en-US" sz="1600" dirty="0">
                <a:solidFill>
                  <a:schemeClr val="tx1"/>
                </a:solidFill>
              </a:rPr>
              <a:t>) is 3.9</a:t>
            </a:r>
          </a:p>
          <a:p>
            <a:pPr algn="l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</a:rPr>
              <a:t>	No other CV in Local Group is known with &gt;1</a:t>
            </a:r>
          </a:p>
          <a:p>
            <a:pPr algn="l">
              <a:lnSpc>
                <a:spcPct val="70000"/>
              </a:lnSpc>
            </a:pPr>
            <a:endParaRPr lang="en-US" sz="1600" dirty="0">
              <a:solidFill>
                <a:srgbClr val="0000FF"/>
              </a:solidFill>
            </a:endParaRPr>
          </a:p>
          <a:p>
            <a:pPr algn="l">
              <a:lnSpc>
                <a:spcPct val="70000"/>
              </a:lnSpc>
            </a:pPr>
            <a:endParaRPr lang="en-US" sz="2000" dirty="0">
              <a:solidFill>
                <a:srgbClr val="0000FF"/>
              </a:solidFill>
            </a:endParaRPr>
          </a:p>
          <a:p>
            <a:pPr algn="l">
              <a:lnSpc>
                <a:spcPct val="70000"/>
              </a:lnSpc>
            </a:pP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505" y="2371882"/>
            <a:ext cx="7619688" cy="630325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sz="2000" dirty="0">
                <a:solidFill>
                  <a:srgbClr val="0000FF"/>
                </a:solidFill>
              </a:rPr>
              <a:t>Bradley E. Schaefer, </a:t>
            </a:r>
            <a:r>
              <a:rPr lang="en-US" sz="2000" dirty="0" err="1">
                <a:solidFill>
                  <a:srgbClr val="0000FF"/>
                </a:solidFill>
              </a:rPr>
              <a:t>Juhan</a:t>
            </a:r>
            <a:r>
              <a:rPr lang="en-US" sz="2000" dirty="0">
                <a:solidFill>
                  <a:srgbClr val="0000FF"/>
                </a:solidFill>
              </a:rPr>
              <a:t> Frank, Manos </a:t>
            </a:r>
            <a:r>
              <a:rPr lang="en-US" sz="2000" dirty="0" err="1">
                <a:solidFill>
                  <a:srgbClr val="0000FF"/>
                </a:solidFill>
              </a:rPr>
              <a:t>Chatzopoulos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2000" dirty="0">
                <a:solidFill>
                  <a:srgbClr val="0000FF"/>
                </a:solidFill>
              </a:rPr>
              <a:t>Louisiana State University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334" y="30725"/>
            <a:ext cx="8601183" cy="2656320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3600" b="1" dirty="0">
                <a:solidFill>
                  <a:srgbClr val="0000FF"/>
                </a:solidFill>
              </a:rPr>
              <a:t>The Unique Cataclysmic Variable V </a:t>
            </a:r>
            <a:r>
              <a:rPr lang="en-US" sz="3600" b="1" dirty="0" err="1">
                <a:solidFill>
                  <a:srgbClr val="0000FF"/>
                </a:solidFill>
              </a:rPr>
              <a:t>Sge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br>
              <a:rPr lang="en-US" sz="3600" b="1" dirty="0">
                <a:solidFill>
                  <a:srgbClr val="0000FF"/>
                </a:solidFill>
              </a:rPr>
            </a:br>
            <a:r>
              <a:rPr lang="en-US" sz="3600" b="1" dirty="0">
                <a:solidFill>
                  <a:srgbClr val="0000FF"/>
                </a:solidFill>
              </a:rPr>
              <a:t>is Increasing Its Accretion </a:t>
            </a:r>
            <a:br>
              <a:rPr lang="en-US" sz="3600" b="1" dirty="0">
                <a:solidFill>
                  <a:srgbClr val="0000FF"/>
                </a:solidFill>
              </a:rPr>
            </a:br>
            <a:r>
              <a:rPr lang="en-US" sz="3600" b="1" dirty="0">
                <a:solidFill>
                  <a:srgbClr val="0000FF"/>
                </a:solidFill>
              </a:rPr>
              <a:t>With a Doubling Timescale of 89 Years </a:t>
            </a:r>
            <a:br>
              <a:rPr lang="en-US" sz="3600" b="1" dirty="0">
                <a:solidFill>
                  <a:srgbClr val="0000FF"/>
                </a:solidFill>
              </a:rPr>
            </a:br>
            <a:r>
              <a:rPr lang="en-US" sz="3600" b="1" dirty="0">
                <a:solidFill>
                  <a:srgbClr val="0000FF"/>
                </a:solidFill>
              </a:rPr>
              <a:t>and Will In-spiral and Merge </a:t>
            </a:r>
            <a:br>
              <a:rPr lang="en-US" sz="3600" b="1" dirty="0">
                <a:solidFill>
                  <a:srgbClr val="0000FF"/>
                </a:solidFill>
              </a:rPr>
            </a:br>
            <a:r>
              <a:rPr lang="en-US" sz="3600" b="1" dirty="0">
                <a:solidFill>
                  <a:srgbClr val="0000FF"/>
                </a:solidFill>
              </a:rPr>
              <a:t>in the Year 2083 ± 16</a:t>
            </a:r>
            <a:r>
              <a:rPr lang="en-US" sz="3200" dirty="0"/>
              <a:t> </a:t>
            </a:r>
            <a:endParaRPr 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16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astedGraphic-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365" y="3897145"/>
            <a:ext cx="4052795" cy="2841443"/>
          </a:xfrm>
          <a:prstGeom prst="rect">
            <a:avLst/>
          </a:prstGeom>
        </p:spPr>
      </p:pic>
      <p:pic>
        <p:nvPicPr>
          <p:cNvPr id="2" name="Picture 1" descr="Fig3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0" t="9531" r="6653" b="11657"/>
          <a:stretch/>
        </p:blipFill>
        <p:spPr>
          <a:xfrm>
            <a:off x="4841340" y="986394"/>
            <a:ext cx="4207820" cy="2910751"/>
          </a:xfrm>
          <a:prstGeom prst="rect">
            <a:avLst/>
          </a:prstGeom>
        </p:spPr>
      </p:pic>
      <p:pic>
        <p:nvPicPr>
          <p:cNvPr id="3" name="Picture 2" title="p do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723" y="2172954"/>
            <a:ext cx="292454" cy="560537"/>
          </a:xfrm>
          <a:prstGeom prst="rect">
            <a:avLst/>
          </a:prstGeom>
        </p:spPr>
      </p:pic>
      <p:sp>
        <p:nvSpPr>
          <p:cNvPr id="46" name="Rectangle 3"/>
          <p:cNvSpPr txBox="1">
            <a:spLocks noChangeArrowheads="1"/>
          </p:cNvSpPr>
          <p:nvPr/>
        </p:nvSpPr>
        <p:spPr bwMode="auto">
          <a:xfrm>
            <a:off x="198499" y="835324"/>
            <a:ext cx="6824264" cy="564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</a:t>
            </a:r>
            <a:r>
              <a:rPr lang="en-US" sz="1800" dirty="0" err="1">
                <a:latin typeface="Times New Roman" charset="0"/>
                <a:cs typeface="+mn-cs"/>
              </a:rPr>
              <a:t>M</a:t>
            </a:r>
            <a:r>
              <a:rPr lang="en-US" sz="1800" baseline="-25000" dirty="0" err="1">
                <a:latin typeface="Times New Roman" charset="0"/>
                <a:cs typeface="+mn-cs"/>
              </a:rPr>
              <a:t>comp</a:t>
            </a:r>
            <a:r>
              <a:rPr lang="en-US" sz="1800" dirty="0">
                <a:latin typeface="Times New Roman" charset="0"/>
                <a:cs typeface="+mn-cs"/>
              </a:rPr>
              <a:t>/M</a:t>
            </a:r>
            <a:r>
              <a:rPr lang="en-US" sz="1800" baseline="-25000" dirty="0">
                <a:latin typeface="Times New Roman" charset="0"/>
                <a:cs typeface="+mn-cs"/>
              </a:rPr>
              <a:t>WD</a:t>
            </a:r>
            <a:r>
              <a:rPr lang="en-US" sz="1800" dirty="0">
                <a:latin typeface="Times New Roman" charset="0"/>
                <a:cs typeface="+mn-cs"/>
              </a:rPr>
              <a:t> = 3.9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latin typeface="Wingdings"/>
                <a:ea typeface="Wingdings"/>
                <a:cs typeface="Wingdings"/>
                <a:sym typeface="Wingdings"/>
              </a:rPr>
              <a:t>			</a:t>
            </a:r>
            <a:r>
              <a:rPr lang="en-US" sz="1800" dirty="0">
                <a:latin typeface="Times New Roman" charset="0"/>
                <a:cs typeface="+mn-cs"/>
                <a:sym typeface="Wingdings"/>
              </a:rPr>
              <a:t>  Unstable Runaway Accretion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dirty="0">
              <a:latin typeface="Times New Roman" charset="0"/>
              <a:cs typeface="+mn-cs"/>
              <a:sym typeface="Wingding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dirty="0">
              <a:latin typeface="Times New Roman" charset="0"/>
              <a:cs typeface="+mn-cs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    = </a:t>
            </a:r>
            <a:r>
              <a:rPr lang="en-US" sz="2400" b="1" dirty="0">
                <a:latin typeface="Times New Roman" charset="0"/>
              </a:rPr>
              <a:t>-</a:t>
            </a:r>
            <a:r>
              <a:rPr lang="en-US" sz="1800" dirty="0">
                <a:latin typeface="Times New Roman" charset="0"/>
              </a:rPr>
              <a:t>2.4x10</a:t>
            </a:r>
            <a:r>
              <a:rPr lang="en-US" sz="2400" baseline="30000" dirty="0">
                <a:latin typeface="Times New Roman" charset="0"/>
              </a:rPr>
              <a:t>-10</a:t>
            </a:r>
            <a:r>
              <a:rPr lang="en-US" sz="1800" dirty="0">
                <a:latin typeface="Times New Roman" charset="0"/>
              </a:rPr>
              <a:t> days/cycle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Wingdings"/>
                <a:ea typeface="Wingdings"/>
                <a:cs typeface="Wingdings"/>
                <a:sym typeface="Wingdings"/>
              </a:rPr>
              <a:t>			</a:t>
            </a:r>
            <a:r>
              <a:rPr lang="en-US" sz="1800" dirty="0">
                <a:latin typeface="Times New Roman" charset="0"/>
                <a:sym typeface="Wingdings"/>
              </a:rPr>
              <a:t>  Orbit fast in-spiraling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</a:t>
            </a:r>
            <a:r>
              <a:rPr lang="en-US" sz="1800" dirty="0" err="1">
                <a:latin typeface="Times New Roman" charset="0"/>
              </a:rPr>
              <a:t>dV</a:t>
            </a:r>
            <a:r>
              <a:rPr lang="en-US" sz="1800" dirty="0">
                <a:latin typeface="Times New Roman" charset="0"/>
              </a:rPr>
              <a:t>/</a:t>
            </a:r>
            <a:r>
              <a:rPr lang="en-US" sz="1800" dirty="0" err="1">
                <a:latin typeface="Times New Roman" charset="0"/>
              </a:rPr>
              <a:t>dt</a:t>
            </a:r>
            <a:r>
              <a:rPr lang="en-US" sz="1800" dirty="0">
                <a:latin typeface="Times New Roman" charset="0"/>
              </a:rPr>
              <a:t> = </a:t>
            </a:r>
            <a:r>
              <a:rPr lang="en-US" sz="2400" b="1" dirty="0">
                <a:latin typeface="Times New Roman" charset="0"/>
              </a:rPr>
              <a:t>-</a:t>
            </a:r>
            <a:r>
              <a:rPr lang="en-US" sz="1800" dirty="0">
                <a:latin typeface="Times New Roman" charset="0"/>
              </a:rPr>
              <a:t>0.84 ± 0.10 mag/century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latin typeface="Wingdings"/>
                <a:ea typeface="Wingdings"/>
                <a:cs typeface="Wingdings"/>
                <a:sym typeface="Wingdings"/>
              </a:rPr>
              <a:t>			</a:t>
            </a:r>
            <a:r>
              <a:rPr lang="en-US" sz="1800" dirty="0">
                <a:latin typeface="Times New Roman" charset="0"/>
                <a:sym typeface="Wingdings"/>
              </a:rPr>
              <a:t>  Flux doubling timescale of 89 years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Wingdings"/>
                <a:ea typeface="Wingdings"/>
                <a:cs typeface="Wingdings"/>
                <a:sym typeface="Wingdings"/>
              </a:rPr>
              <a:t>			</a:t>
            </a:r>
            <a:r>
              <a:rPr lang="en-US" sz="1800" dirty="0">
                <a:latin typeface="Times New Roman" charset="0"/>
                <a:sym typeface="Wingdings"/>
              </a:rPr>
              <a:t>  Accretion rising exponentially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dirty="0">
              <a:latin typeface="Times New Roman" charset="0"/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b="1" dirty="0">
              <a:solidFill>
                <a:srgbClr val="FF8000"/>
              </a:solidFill>
              <a:latin typeface="Times New Roman" charset="0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3F8E56-B5CA-DE40-B71C-54FFCEF0E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75569" y="19251"/>
            <a:ext cx="7772400" cy="1470025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0000FF"/>
                </a:solidFill>
                <a:latin typeface="Times New Roman" charset="0"/>
              </a:rPr>
              <a:t>V SGE IS IN-SPIRALING </a:t>
            </a:r>
            <a:r>
              <a:rPr lang="en-US" sz="3100" b="1" i="1" u="sng" dirty="0">
                <a:solidFill>
                  <a:srgbClr val="0000FF"/>
                </a:solidFill>
                <a:latin typeface="Times New Roman" charset="0"/>
              </a:rPr>
              <a:t>VERY FAST</a:t>
            </a:r>
            <a:br>
              <a:rPr lang="en-US" i="1" u="sng" dirty="0">
                <a:solidFill>
                  <a:srgbClr val="0000FF"/>
                </a:solidFill>
                <a:latin typeface="Times New Roman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4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3"/>
          <p:cNvSpPr txBox="1">
            <a:spLocks noChangeArrowheads="1"/>
          </p:cNvSpPr>
          <p:nvPr/>
        </p:nvSpPr>
        <p:spPr bwMode="auto">
          <a:xfrm>
            <a:off x="198498" y="659809"/>
            <a:ext cx="8660275" cy="564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Orbit in-spirals, accretion increases exponentially</a:t>
            </a:r>
            <a:endParaRPr lang="en-US" sz="1800" dirty="0">
              <a:latin typeface="Times New Roman" charset="0"/>
              <a:cs typeface="+mn-cs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Massive winds, common-envelope</a:t>
            </a: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Dynamical instability culminates with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Times New Roman" charset="0"/>
              </a:rPr>
              <a:t>		transfer of ~2 M</a:t>
            </a:r>
            <a:r>
              <a:rPr lang="en-US" sz="1800" baseline="-25000" dirty="0"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1800" dirty="0">
                <a:latin typeface="Times New Roman" charset="0"/>
              </a:rPr>
              <a:t> in the last week</a:t>
            </a: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-Fast increase in brightness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-Appearing like a supernova or nova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Final merger between WD and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latin typeface="Times New Roman" charset="0"/>
              </a:rPr>
              <a:t>		remaining core of companion</a:t>
            </a: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-Time scale of one day or faster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Merger releasing huge amount of gravitational energy</a:t>
            </a: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-System will brighten by more than a nova and less than a supernova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-Peak brightness for mergers are expected to last perhaps a month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-Estimates of peak magnitude must be approximate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-Three greatly different methods give estimated </a:t>
            </a:r>
            <a:r>
              <a:rPr lang="en-US" sz="1400" dirty="0" err="1">
                <a:latin typeface="Times New Roman" charset="0"/>
                <a:sym typeface="Wingdings"/>
              </a:rPr>
              <a:t>V</a:t>
            </a:r>
            <a:r>
              <a:rPr lang="en-US" sz="1400" baseline="-25000" dirty="0" err="1">
                <a:latin typeface="Times New Roman" charset="0"/>
                <a:sym typeface="Wingdings"/>
              </a:rPr>
              <a:t>peak</a:t>
            </a:r>
            <a:r>
              <a:rPr lang="en-US" sz="1400" dirty="0">
                <a:latin typeface="Times New Roman" charset="0"/>
                <a:sym typeface="Wingdings"/>
              </a:rPr>
              <a:t> from </a:t>
            </a:r>
            <a:r>
              <a:rPr lang="en-US" sz="1400" b="1" dirty="0">
                <a:latin typeface="Times New Roman" charset="0"/>
                <a:sym typeface="Wingdings"/>
              </a:rPr>
              <a:t>-</a:t>
            </a:r>
            <a:r>
              <a:rPr lang="en-US" sz="1400" dirty="0">
                <a:latin typeface="Times New Roman" charset="0"/>
                <a:sym typeface="Wingdings"/>
              </a:rPr>
              <a:t>0.7 to </a:t>
            </a:r>
            <a:r>
              <a:rPr lang="en-US" sz="1600" b="1" dirty="0">
                <a:latin typeface="Times New Roman" charset="0"/>
                <a:sym typeface="Wingdings"/>
              </a:rPr>
              <a:t>-</a:t>
            </a:r>
            <a:r>
              <a:rPr lang="en-US" sz="1400" dirty="0">
                <a:latin typeface="Times New Roman" charset="0"/>
                <a:sym typeface="Wingdings"/>
              </a:rPr>
              <a:t>5.1 mag.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-That is, V </a:t>
            </a:r>
            <a:r>
              <a:rPr lang="en-US" sz="1400" dirty="0" err="1">
                <a:latin typeface="Times New Roman" charset="0"/>
                <a:sym typeface="Wingdings"/>
              </a:rPr>
              <a:t>Sge</a:t>
            </a:r>
            <a:r>
              <a:rPr lang="en-US" sz="1400" dirty="0">
                <a:latin typeface="Times New Roman" charset="0"/>
                <a:sym typeface="Wingdings"/>
              </a:rPr>
              <a:t> at peak will appear roughly from Sirius-to-Venus in brightness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When single star system settles down, it will be a simple red giant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-Degenerate C/O core,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-Surrounded by a hydrogen burning layer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400" dirty="0">
                <a:latin typeface="Times New Roman" charset="0"/>
                <a:sym typeface="Wingdings"/>
              </a:rPr>
              <a:t>			-Surrounded by hydrogen-rich mantle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dirty="0">
              <a:latin typeface="Times New Roman" charset="0"/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b="1" dirty="0">
              <a:solidFill>
                <a:srgbClr val="FF8000"/>
              </a:solidFill>
              <a:latin typeface="Times New Roman" charset="0"/>
              <a:cs typeface="+mn-cs"/>
            </a:endParaRPr>
          </a:p>
        </p:txBody>
      </p:sp>
      <p:pic>
        <p:nvPicPr>
          <p:cNvPr id="2" name="Picture 1" descr="vsge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937" y="1084835"/>
            <a:ext cx="4350836" cy="288045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6CC4DF2-F2C3-7742-89CE-1F1DDE17C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6200" y="-188224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charset="0"/>
              </a:rPr>
              <a:t>V SGE’s INEVITABLE FATE IS A MERGER</a:t>
            </a:r>
            <a:br>
              <a:rPr lang="en-US" sz="2800" i="1" u="sng" dirty="0">
                <a:solidFill>
                  <a:srgbClr val="0000FF"/>
                </a:solidFill>
                <a:latin typeface="Times New Roman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737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title="formul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700" y="5619750"/>
            <a:ext cx="3187700" cy="444500"/>
          </a:xfrm>
          <a:prstGeom prst="rect">
            <a:avLst/>
          </a:prstGeom>
        </p:spPr>
      </p:pic>
      <p:pic>
        <p:nvPicPr>
          <p:cNvPr id="20" name="Picture 19" title="formul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6901" y="5321300"/>
            <a:ext cx="1358900" cy="165100"/>
          </a:xfrm>
          <a:prstGeom prst="rect">
            <a:avLst/>
          </a:prstGeom>
        </p:spPr>
      </p:pic>
      <p:pic>
        <p:nvPicPr>
          <p:cNvPr id="19" name="Picture 18" title="formul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5300" y="5187950"/>
            <a:ext cx="2082800" cy="419100"/>
          </a:xfrm>
          <a:prstGeom prst="rect">
            <a:avLst/>
          </a:prstGeom>
        </p:spPr>
      </p:pic>
      <p:pic>
        <p:nvPicPr>
          <p:cNvPr id="17" name="Picture 16" title="formula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5300" y="4806950"/>
            <a:ext cx="3314700" cy="381000"/>
          </a:xfrm>
          <a:prstGeom prst="rect">
            <a:avLst/>
          </a:prstGeom>
        </p:spPr>
      </p:pic>
      <p:pic>
        <p:nvPicPr>
          <p:cNvPr id="18" name="Picture 17" title="formula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66188" y="4565650"/>
            <a:ext cx="1371600" cy="215900"/>
          </a:xfrm>
          <a:prstGeom prst="rect">
            <a:avLst/>
          </a:prstGeom>
        </p:spPr>
      </p:pic>
      <p:pic>
        <p:nvPicPr>
          <p:cNvPr id="16" name="Picture 15" title="formula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75300" y="4603750"/>
            <a:ext cx="1752600" cy="203200"/>
          </a:xfrm>
          <a:prstGeom prst="rect">
            <a:avLst/>
          </a:prstGeom>
        </p:spPr>
      </p:pic>
      <p:pic>
        <p:nvPicPr>
          <p:cNvPr id="22" name="Picture 21" title="formula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3900" y="3879850"/>
            <a:ext cx="2730500" cy="1371600"/>
          </a:xfrm>
          <a:prstGeom prst="rect">
            <a:avLst/>
          </a:prstGeom>
        </p:spPr>
      </p:pic>
      <p:pic>
        <p:nvPicPr>
          <p:cNvPr id="14" name="Picture 13" title="formula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00700" y="4324350"/>
            <a:ext cx="2743200" cy="241300"/>
          </a:xfrm>
          <a:prstGeom prst="rect">
            <a:avLst/>
          </a:prstGeom>
        </p:spPr>
      </p:pic>
      <p:pic>
        <p:nvPicPr>
          <p:cNvPr id="13" name="Picture 12" title="formula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00700" y="4089400"/>
            <a:ext cx="2120900" cy="215900"/>
          </a:xfrm>
          <a:prstGeom prst="rect">
            <a:avLst/>
          </a:prstGeom>
        </p:spPr>
      </p:pic>
      <p:pic>
        <p:nvPicPr>
          <p:cNvPr id="12" name="Picture 11" title="formula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62900" y="3784600"/>
            <a:ext cx="1181100" cy="279400"/>
          </a:xfrm>
          <a:prstGeom prst="rect">
            <a:avLst/>
          </a:prstGeom>
        </p:spPr>
      </p:pic>
      <p:pic>
        <p:nvPicPr>
          <p:cNvPr id="11" name="Picture 10" title="formula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00700" y="3683000"/>
            <a:ext cx="2057400" cy="381000"/>
          </a:xfrm>
          <a:prstGeom prst="rect">
            <a:avLst/>
          </a:prstGeom>
        </p:spPr>
      </p:pic>
      <p:pic>
        <p:nvPicPr>
          <p:cNvPr id="9" name="Picture 8" title="formula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46901" y="3422650"/>
            <a:ext cx="1219200" cy="241300"/>
          </a:xfrm>
          <a:prstGeom prst="rect">
            <a:avLst/>
          </a:prstGeom>
        </p:spPr>
      </p:pic>
      <p:pic>
        <p:nvPicPr>
          <p:cNvPr id="10" name="Picture 9" title="formula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91200" y="3429000"/>
            <a:ext cx="1536700" cy="254000"/>
          </a:xfrm>
          <a:prstGeom prst="rect">
            <a:avLst/>
          </a:prstGeom>
        </p:spPr>
      </p:pic>
      <p:pic>
        <p:nvPicPr>
          <p:cNvPr id="15" name="Picture 14" title="formula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187700" y="3365500"/>
            <a:ext cx="2387600" cy="1092200"/>
          </a:xfrm>
          <a:prstGeom prst="rect">
            <a:avLst/>
          </a:prstGeom>
        </p:spPr>
      </p:pic>
      <p:pic>
        <p:nvPicPr>
          <p:cNvPr id="8" name="Picture 7" title="formula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848501" y="3155950"/>
            <a:ext cx="1117600" cy="215900"/>
          </a:xfrm>
          <a:prstGeom prst="rect">
            <a:avLst/>
          </a:prstGeom>
        </p:spPr>
      </p:pic>
      <p:pic>
        <p:nvPicPr>
          <p:cNvPr id="7" name="Picture 6" title="formula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270500" y="3124200"/>
            <a:ext cx="2540000" cy="241300"/>
          </a:xfrm>
          <a:prstGeom prst="rect">
            <a:avLst/>
          </a:prstGeom>
        </p:spPr>
      </p:pic>
      <p:pic>
        <p:nvPicPr>
          <p:cNvPr id="4" name="Picture 3" title="formula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200400" y="3009900"/>
            <a:ext cx="1181100" cy="190500"/>
          </a:xfrm>
          <a:prstGeom prst="rect">
            <a:avLst/>
          </a:prstGeom>
        </p:spPr>
      </p:pic>
      <p:pic>
        <p:nvPicPr>
          <p:cNvPr id="6" name="Picture 5" title="formula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721600" y="2787650"/>
            <a:ext cx="1117600" cy="342900"/>
          </a:xfrm>
          <a:prstGeom prst="rect">
            <a:avLst/>
          </a:prstGeom>
        </p:spPr>
      </p:pic>
      <p:pic>
        <p:nvPicPr>
          <p:cNvPr id="5" name="Picture 4" title="formula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270500" y="2679700"/>
            <a:ext cx="2057400" cy="406400"/>
          </a:xfrm>
          <a:prstGeom prst="rect">
            <a:avLst/>
          </a:prstGeom>
        </p:spPr>
      </p:pic>
      <p:pic>
        <p:nvPicPr>
          <p:cNvPr id="3" name="Picture 2" title="formula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200400" y="2705100"/>
            <a:ext cx="1955800" cy="254000"/>
          </a:xfrm>
          <a:prstGeom prst="rect">
            <a:avLst/>
          </a:prstGeom>
        </p:spPr>
      </p:pic>
      <p:pic>
        <p:nvPicPr>
          <p:cNvPr id="2" name="Picture 1" title="formula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23900" y="2679700"/>
            <a:ext cx="2324100" cy="1104900"/>
          </a:xfrm>
          <a:prstGeom prst="rect">
            <a:avLst/>
          </a:prstGeom>
        </p:spPr>
      </p:pic>
      <p:sp>
        <p:nvSpPr>
          <p:cNvPr id="46" name="Rectangle 3"/>
          <p:cNvSpPr txBox="1">
            <a:spLocks noChangeArrowheads="1"/>
          </p:cNvSpPr>
          <p:nvPr/>
        </p:nvSpPr>
        <p:spPr bwMode="auto">
          <a:xfrm>
            <a:off x="85384" y="835324"/>
            <a:ext cx="8965228" cy="564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Literature &amp; all past experience:  Not applicable.</a:t>
            </a:r>
            <a:endParaRPr lang="en-US" sz="1800" dirty="0">
              <a:latin typeface="Times New Roman" charset="0"/>
              <a:cs typeface="+mn-cs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MESA:  cannot work for this unique CV</a:t>
            </a: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Analytic calculations:  too complex for analytic solutions</a:t>
            </a: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Semi-analytic solution:  propagate system properties forward year-by-year to day-by-day</a:t>
            </a:r>
            <a:endParaRPr lang="en-US" sz="1800" b="1" dirty="0">
              <a:solidFill>
                <a:srgbClr val="FF8000"/>
              </a:solidFill>
              <a:latin typeface="Times New Roman" charset="0"/>
              <a:cs typeface="+mn-cs"/>
            </a:endParaRPr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7DF29E64-1AB7-874D-9015-1B12A398A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4" y="0"/>
            <a:ext cx="9054966" cy="1470025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0000FF"/>
                </a:solidFill>
                <a:latin typeface="Times New Roman" charset="0"/>
              </a:rPr>
              <a:t>HOW TO CALCULATE THE YEAR OF THE MERGER</a:t>
            </a:r>
            <a:br>
              <a:rPr lang="en-US" dirty="0">
                <a:solidFill>
                  <a:srgbClr val="0000FF"/>
                </a:solidFill>
                <a:latin typeface="Times New Roman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98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3"/>
          <p:cNvSpPr txBox="1">
            <a:spLocks noChangeArrowheads="1"/>
          </p:cNvSpPr>
          <p:nvPr/>
        </p:nvSpPr>
        <p:spPr bwMode="auto">
          <a:xfrm>
            <a:off x="85384" y="3386376"/>
            <a:ext cx="8965228" cy="3091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Merger in the year 2083 ± 16</a:t>
            </a:r>
            <a:endParaRPr lang="en-US" sz="1800" dirty="0">
              <a:latin typeface="Times New Roman" charset="0"/>
              <a:cs typeface="+mn-cs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This in-spiral year is robust on variations of all inputs and observed target measures</a:t>
            </a: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The ±16 year error bar is almost entirely from measurement uncertainties in the doubling time scale.</a:t>
            </a:r>
            <a:endParaRPr lang="en-US" sz="1800" b="1" dirty="0">
              <a:solidFill>
                <a:srgbClr val="FF8000"/>
              </a:solidFill>
              <a:latin typeface="Times New Roman" charset="0"/>
              <a:cs typeface="+mn-cs"/>
            </a:endParaRPr>
          </a:p>
        </p:txBody>
      </p:sp>
      <p:pic>
        <p:nvPicPr>
          <p:cNvPr id="25" name="Picture 24" descr="PastedGraphic-5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84" y="605076"/>
            <a:ext cx="5626100" cy="2781300"/>
          </a:xfrm>
          <a:prstGeom prst="rect">
            <a:avLst/>
          </a:prstGeom>
        </p:spPr>
      </p:pic>
      <p:cxnSp>
        <p:nvCxnSpPr>
          <p:cNvPr id="29" name="Straight Arrow Connector 28" title="bell curve diagram of time scale"/>
          <p:cNvCxnSpPr/>
          <p:nvPr/>
        </p:nvCxnSpPr>
        <p:spPr>
          <a:xfrm flipH="1" flipV="1">
            <a:off x="5469349" y="1081759"/>
            <a:ext cx="975987" cy="2351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 title="2020"/>
          <p:cNvCxnSpPr/>
          <p:nvPr/>
        </p:nvCxnSpPr>
        <p:spPr>
          <a:xfrm>
            <a:off x="3868672" y="1893078"/>
            <a:ext cx="95076" cy="76383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Subtitle 2"/>
          <p:cNvSpPr txBox="1">
            <a:spLocks/>
          </p:cNvSpPr>
          <p:nvPr/>
        </p:nvSpPr>
        <p:spPr>
          <a:xfrm>
            <a:off x="6327748" y="950776"/>
            <a:ext cx="1098193" cy="3089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en-US" sz="2000" dirty="0">
                <a:solidFill>
                  <a:srgbClr val="FF0000"/>
                </a:solidFill>
              </a:rPr>
              <a:t>2083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A37EC3-7F78-0D48-B5CD-459AE7C30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26983" y="-131512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charset="0"/>
              </a:rPr>
              <a:t>WHEN IS THE MERGER OF V SGE?</a:t>
            </a:r>
            <a:br>
              <a:rPr lang="en-US" sz="2800" dirty="0">
                <a:solidFill>
                  <a:srgbClr val="0000FF"/>
                </a:solidFill>
                <a:latin typeface="Times New Roman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324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title="illustration of &quot;new star&quot;"/>
          <p:cNvGrpSpPr/>
          <p:nvPr/>
        </p:nvGrpSpPr>
        <p:grpSpPr>
          <a:xfrm>
            <a:off x="2356004" y="5281310"/>
            <a:ext cx="3215487" cy="1553447"/>
            <a:chOff x="2356004" y="5281310"/>
            <a:chExt cx="3215487" cy="1553447"/>
          </a:xfrm>
        </p:grpSpPr>
        <p:pic>
          <p:nvPicPr>
            <p:cNvPr id="10" name="Picture 9" descr="240_F_61982555_VVQnEZBtm7tZNTx59vCFimUfajdL3BYP.jp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185" r="30443" b="32849"/>
            <a:stretch/>
          </p:blipFill>
          <p:spPr>
            <a:xfrm>
              <a:off x="2356004" y="5281310"/>
              <a:ext cx="3215487" cy="1553447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2567221" y="5777796"/>
              <a:ext cx="241391" cy="535309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Oval 1"/>
            <p:cNvSpPr/>
            <p:nvPr/>
          </p:nvSpPr>
          <p:spPr>
            <a:xfrm>
              <a:off x="2469365" y="5513754"/>
              <a:ext cx="188142" cy="1844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3"/>
          <p:cNvSpPr txBox="1">
            <a:spLocks noChangeArrowheads="1"/>
          </p:cNvSpPr>
          <p:nvPr/>
        </p:nvSpPr>
        <p:spPr bwMode="auto">
          <a:xfrm>
            <a:off x="85384" y="3499980"/>
            <a:ext cx="8965228" cy="297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V </a:t>
            </a:r>
            <a:r>
              <a:rPr lang="en-US" sz="1800" dirty="0" err="1">
                <a:latin typeface="Times New Roman" charset="0"/>
              </a:rPr>
              <a:t>Sge</a:t>
            </a:r>
            <a:r>
              <a:rPr lang="en-US" sz="1800" dirty="0">
                <a:latin typeface="Times New Roman" charset="0"/>
              </a:rPr>
              <a:t> is in-spiraling very fast, now brightening at an accelerating rate</a:t>
            </a:r>
            <a:endParaRPr lang="en-US" sz="1800" dirty="0">
              <a:latin typeface="Times New Roman" charset="0"/>
              <a:cs typeface="+mn-cs"/>
              <a:sym typeface="Wingdings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Merger in the year 2083 ± 16</a:t>
            </a:r>
            <a:endParaRPr lang="en-US" sz="1800" dirty="0">
              <a:latin typeface="Times New Roman" charset="0"/>
              <a:sym typeface="Wingdings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We will see a ‘new star’ appearing in </a:t>
            </a:r>
            <a:r>
              <a:rPr lang="en-US" sz="1800" dirty="0" err="1">
                <a:latin typeface="Times New Roman" charset="0"/>
              </a:rPr>
              <a:t>Sagitta</a:t>
            </a:r>
            <a:r>
              <a:rPr lang="en-US" sz="1800" dirty="0">
                <a:latin typeface="Times New Roman" charset="0"/>
              </a:rPr>
              <a:t> (the Arrow)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r>
              <a:rPr lang="en-US" sz="1800" dirty="0">
                <a:latin typeface="Times New Roman" charset="0"/>
              </a:rPr>
              <a:t>  The ‘new star’ will be roughly as bright as Sirius or Venus</a:t>
            </a:r>
          </a:p>
        </p:txBody>
      </p:sp>
      <p:pic>
        <p:nvPicPr>
          <p:cNvPr id="25" name="Picture 24" descr="PastedGraphic-5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84" y="605076"/>
            <a:ext cx="5626100" cy="2781300"/>
          </a:xfrm>
          <a:prstGeom prst="rect">
            <a:avLst/>
          </a:prstGeom>
        </p:spPr>
      </p:pic>
      <p:cxnSp>
        <p:nvCxnSpPr>
          <p:cNvPr id="29" name="Straight Arrow Connector 28" title="2083"/>
          <p:cNvCxnSpPr/>
          <p:nvPr/>
        </p:nvCxnSpPr>
        <p:spPr>
          <a:xfrm flipH="1" flipV="1">
            <a:off x="5469349" y="1081759"/>
            <a:ext cx="975987" cy="2351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 title="2020"/>
          <p:cNvCxnSpPr/>
          <p:nvPr/>
        </p:nvCxnSpPr>
        <p:spPr>
          <a:xfrm>
            <a:off x="3868672" y="1893078"/>
            <a:ext cx="95076" cy="76383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Subtitle 2"/>
          <p:cNvSpPr txBox="1">
            <a:spLocks/>
          </p:cNvSpPr>
          <p:nvPr/>
        </p:nvSpPr>
        <p:spPr>
          <a:xfrm>
            <a:off x="6327748" y="950776"/>
            <a:ext cx="1098193" cy="3089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en-US" sz="2000" dirty="0">
                <a:solidFill>
                  <a:srgbClr val="FF0000"/>
                </a:solidFill>
              </a:rPr>
              <a:t>2083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0A2E9C-016C-8D44-AD48-4854DEEF9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63278" y="0"/>
            <a:ext cx="7772400" cy="1470025"/>
          </a:xfrm>
        </p:spPr>
        <p:txBody>
          <a:bodyPr/>
          <a:lstStyle/>
          <a:p>
            <a:r>
              <a:rPr lang="en-US" sz="2800" b="1" dirty="0">
                <a:solidFill>
                  <a:srgbClr val="0000FF"/>
                </a:solidFill>
                <a:latin typeface="Times New Roman" charset="0"/>
              </a:rPr>
              <a:t>CONCLUSIONS:</a:t>
            </a:r>
            <a:br>
              <a:rPr lang="en-US" dirty="0">
                <a:solidFill>
                  <a:srgbClr val="0000FF"/>
                </a:solidFill>
                <a:latin typeface="Times New Roman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8492</TotalTime>
  <Words>565</Words>
  <Application>Microsoft Macintosh PowerPoint</Application>
  <PresentationFormat>On-screen Show (4:3)</PresentationFormat>
  <Paragraphs>73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Wingdings</vt:lpstr>
      <vt:lpstr>Zapf Dingbats</vt:lpstr>
      <vt:lpstr>Office Theme</vt:lpstr>
      <vt:lpstr>The Unique Cataclysmic Variable V Sge  is Increasing Its Accretion  With a Doubling Timescale of 89 Years  and Will In-spiral and Merge  in the Year 2083 ± 16 </vt:lpstr>
      <vt:lpstr>V SGE IS IN-SPIRALING VERY FAST </vt:lpstr>
      <vt:lpstr>V SGE’s INEVITABLE FATE IS A MERGER </vt:lpstr>
      <vt:lpstr>HOW TO CALCULATE THE YEAR OF THE MERGER </vt:lpstr>
      <vt:lpstr>WHEN IS THE MERGER OF V SGE? </vt:lpstr>
      <vt:lpstr>CONCLUSIONS: </vt:lpstr>
    </vt:vector>
  </TitlesOfParts>
  <Company>Louisiana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Schaefer</dc:creator>
  <cp:lastModifiedBy>Lori M Martin</cp:lastModifiedBy>
  <cp:revision>56</cp:revision>
  <dcterms:created xsi:type="dcterms:W3CDTF">2019-12-20T00:33:44Z</dcterms:created>
  <dcterms:modified xsi:type="dcterms:W3CDTF">2020-01-03T23:01:45Z</dcterms:modified>
</cp:coreProperties>
</file>