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04" r:id="rId2"/>
    <p:sldId id="279" r:id="rId3"/>
    <p:sldId id="352" r:id="rId4"/>
    <p:sldId id="277" r:id="rId5"/>
    <p:sldId id="311" r:id="rId6"/>
    <p:sldId id="293" r:id="rId7"/>
    <p:sldId id="297" r:id="rId8"/>
    <p:sldId id="298" r:id="rId9"/>
    <p:sldId id="356" r:id="rId10"/>
    <p:sldId id="274" r:id="rId11"/>
    <p:sldId id="269" r:id="rId12"/>
    <p:sldId id="359" r:id="rId13"/>
    <p:sldId id="354" r:id="rId14"/>
    <p:sldId id="258" r:id="rId15"/>
    <p:sldId id="360" r:id="rId16"/>
    <p:sldId id="305" r:id="rId17"/>
    <p:sldId id="303" r:id="rId18"/>
    <p:sldId id="280" r:id="rId19"/>
    <p:sldId id="289" r:id="rId20"/>
    <p:sldId id="281" r:id="rId21"/>
    <p:sldId id="333" r:id="rId22"/>
    <p:sldId id="334" r:id="rId23"/>
    <p:sldId id="344" r:id="rId24"/>
    <p:sldId id="357" r:id="rId25"/>
    <p:sldId id="308" r:id="rId26"/>
    <p:sldId id="340" r:id="rId27"/>
    <p:sldId id="341" r:id="rId28"/>
    <p:sldId id="342" r:id="rId29"/>
    <p:sldId id="343" r:id="rId30"/>
    <p:sldId id="347" r:id="rId31"/>
    <p:sldId id="348" r:id="rId32"/>
    <p:sldId id="349" r:id="rId33"/>
    <p:sldId id="350" r:id="rId34"/>
    <p:sldId id="256" r:id="rId35"/>
    <p:sldId id="345" r:id="rId36"/>
    <p:sldId id="312" r:id="rId37"/>
    <p:sldId id="320" r:id="rId38"/>
    <p:sldId id="319" r:id="rId39"/>
    <p:sldId id="327" r:id="rId40"/>
    <p:sldId id="324" r:id="rId41"/>
    <p:sldId id="302" r:id="rId42"/>
    <p:sldId id="321" r:id="rId43"/>
    <p:sldId id="323" r:id="rId44"/>
    <p:sldId id="322" r:id="rId45"/>
    <p:sldId id="307" r:id="rId46"/>
    <p:sldId id="358" r:id="rId47"/>
    <p:sldId id="313" r:id="rId48"/>
    <p:sldId id="316" r:id="rId49"/>
    <p:sldId id="315" r:id="rId50"/>
    <p:sldId id="314" r:id="rId51"/>
    <p:sldId id="336" r:id="rId52"/>
    <p:sldId id="309" r:id="rId53"/>
    <p:sldId id="351" r:id="rId54"/>
    <p:sldId id="283" r:id="rId55"/>
    <p:sldId id="276" r:id="rId56"/>
    <p:sldId id="296" r:id="rId57"/>
    <p:sldId id="273" r:id="rId58"/>
    <p:sldId id="295" r:id="rId59"/>
    <p:sldId id="27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0E6F-7663-E545-8DBF-E6211CF32372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AA917-F5E2-3E48-B878-B1E33D8C2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047B-6FD2-A74B-AA96-4055A18F6967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5FBBB-C263-614C-8131-FAAE25CD0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5FBBB-C263-614C-8131-FAAE25CD0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7218-C304-5F4F-BB9D-C360CF8F9CD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28CA-AB00-074F-B7EB-9B0005E7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0000" y="84872"/>
            <a:ext cx="4432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Spectrometers for Multi-</a:t>
            </a:r>
            <a:r>
              <a:rPr lang="en-US" sz="2800" dirty="0" err="1" smtClean="0">
                <a:solidFill>
                  <a:srgbClr val="0000FF"/>
                </a:solidFill>
              </a:rPr>
              <a:t>TeV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Forward Particles at the LHC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0019" y="1087895"/>
            <a:ext cx="259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Albrow, Fermilab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563" y="1688041"/>
            <a:ext cx="84636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Introduction: </a:t>
            </a:r>
            <a:r>
              <a:rPr lang="en-US" sz="2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Terra Incognita! </a:t>
            </a:r>
            <a:r>
              <a:rPr lang="en-US" sz="2000" dirty="0" smtClean="0"/>
              <a:t>Strong Interactions and cosmic ray showers</a:t>
            </a:r>
          </a:p>
          <a:p>
            <a:endParaRPr lang="en-US" sz="2000" dirty="0"/>
          </a:p>
          <a:p>
            <a:r>
              <a:rPr lang="en-US" sz="2000" dirty="0" smtClean="0"/>
              <a:t>Some physics topics: single- and two- particle inclusive and full event structures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TeV</a:t>
            </a:r>
            <a:r>
              <a:rPr lang="en-US" sz="2000" dirty="0" smtClean="0"/>
              <a:t> particles through 30 Tm spectrometer magnets, special vacuum chamber</a:t>
            </a:r>
          </a:p>
          <a:p>
            <a:endParaRPr lang="en-US" sz="2000" dirty="0"/>
          </a:p>
          <a:p>
            <a:r>
              <a:rPr lang="en-US" sz="2000" dirty="0" smtClean="0"/>
              <a:t>Tracking, </a:t>
            </a:r>
            <a:r>
              <a:rPr lang="en-US" sz="2000" dirty="0" err="1" smtClean="0"/>
              <a:t>Calorimetry</a:t>
            </a:r>
            <a:r>
              <a:rPr lang="en-US" sz="2000" dirty="0" smtClean="0"/>
              <a:t> and </a:t>
            </a:r>
            <a:r>
              <a:rPr lang="en-US" sz="2000" dirty="0" err="1" smtClean="0"/>
              <a:t>Muons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Hadron identification : π, K, p with transition radiation detectors</a:t>
            </a:r>
          </a:p>
          <a:p>
            <a:endParaRPr lang="en-US" sz="2000" dirty="0"/>
          </a:p>
          <a:p>
            <a:r>
              <a:rPr lang="en-US" sz="2000" dirty="0" smtClean="0"/>
              <a:t>Extending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coverage with bent crystal channeling</a:t>
            </a:r>
          </a:p>
          <a:p>
            <a:endParaRPr lang="en-US" sz="2000" dirty="0"/>
          </a:p>
          <a:p>
            <a:r>
              <a:rPr lang="en-US" sz="2000" dirty="0" smtClean="0"/>
              <a:t>What’s next? A new collaboration or extensions of ALICE and </a:t>
            </a:r>
            <a:r>
              <a:rPr lang="en-US" sz="2000" dirty="0" err="1" smtClean="0"/>
              <a:t>LHCb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Had a 2-day meeting at CERN Oct 1</a:t>
            </a:r>
            <a:r>
              <a:rPr lang="en-US" sz="2000" baseline="30000" dirty="0" smtClean="0">
                <a:sym typeface="Wingdings"/>
              </a:rPr>
              <a:t>st</a:t>
            </a:r>
            <a:r>
              <a:rPr lang="en-US" sz="2000" dirty="0" smtClean="0">
                <a:sym typeface="Wingdings"/>
              </a:rPr>
              <a:t> &amp; 2</a:t>
            </a:r>
            <a:r>
              <a:rPr lang="en-US" sz="2000" baseline="30000" dirty="0" smtClean="0">
                <a:sym typeface="Wingdings"/>
              </a:rPr>
              <a:t>nd</a:t>
            </a:r>
            <a:r>
              <a:rPr lang="en-US" sz="2000" dirty="0" smtClean="0">
                <a:sym typeface="Wingdings"/>
              </a:rPr>
              <a:t> to discuss this (~ 30 participants)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                 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Thanks to participants and their slides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mentum_at_IP(positives)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98" y="122397"/>
            <a:ext cx="4562628" cy="3350589"/>
          </a:xfrm>
          <a:prstGeom prst="rect">
            <a:avLst/>
          </a:prstGeom>
        </p:spPr>
      </p:pic>
      <p:pic>
        <p:nvPicPr>
          <p:cNvPr id="3" name="Picture 2" descr="Momentum_at_IP(negatives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98" y="3472986"/>
            <a:ext cx="4623434" cy="3385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32394"/>
            <a:ext cx="409946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Spectra generated by /DPMJET-MARS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With 10</a:t>
            </a:r>
            <a:r>
              <a:rPr lang="en-US" baseline="30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pp</a:t>
            </a:r>
            <a:r>
              <a:rPr lang="en-US" dirty="0" smtClean="0">
                <a:solidFill>
                  <a:srgbClr val="0000FF"/>
                </a:solidFill>
              </a:rPr>
              <a:t> events, √s = 13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(</a:t>
            </a:r>
            <a:r>
              <a:rPr lang="en-US" dirty="0" err="1" smtClean="0"/>
              <a:t>N.Mokhov</a:t>
            </a:r>
            <a:r>
              <a:rPr lang="en-US" dirty="0" smtClean="0"/>
              <a:t> and </a:t>
            </a:r>
            <a:r>
              <a:rPr lang="en-US" dirty="0" err="1" smtClean="0"/>
              <a:t>O.Fornieri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In 1 second, with 2808 bunches,</a:t>
            </a:r>
          </a:p>
          <a:p>
            <a:r>
              <a:rPr lang="en-US" dirty="0" smtClean="0"/>
              <a:t>Have 30 x 10</a:t>
            </a:r>
            <a:r>
              <a:rPr lang="en-US" baseline="30000" dirty="0" smtClean="0"/>
              <a:t>6</a:t>
            </a:r>
            <a:r>
              <a:rPr lang="en-US" dirty="0" smtClean="0"/>
              <a:t> bunch crossings and</a:t>
            </a:r>
          </a:p>
          <a:p>
            <a:r>
              <a:rPr lang="en-US" dirty="0" smtClean="0"/>
              <a:t>30 </a:t>
            </a:r>
            <a:r>
              <a:rPr lang="en-US" dirty="0"/>
              <a:t>x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x μ(= interactions/X) events.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Notes: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 0.5 </a:t>
            </a:r>
            <a:r>
              <a:rPr lang="en-US" dirty="0" err="1" smtClean="0"/>
              <a:t>TeV</a:t>
            </a:r>
            <a:r>
              <a:rPr lang="en-US" dirty="0" smtClean="0"/>
              <a:t> (~ central) </a:t>
            </a:r>
          </a:p>
          <a:p>
            <a:r>
              <a:rPr lang="en-US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 = π</a:t>
            </a:r>
            <a:r>
              <a:rPr lang="en-US" baseline="30000" dirty="0" smtClean="0"/>
              <a:t>-</a:t>
            </a:r>
            <a:r>
              <a:rPr lang="en-US" dirty="0" smtClean="0"/>
              <a:t> &amp; K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K</a:t>
            </a:r>
            <a:r>
              <a:rPr lang="en-US" baseline="30000" dirty="0" smtClean="0"/>
              <a:t>- </a:t>
            </a:r>
            <a:r>
              <a:rPr lang="en-US" dirty="0" smtClean="0"/>
              <a:t> &amp; K/π ~ 10%</a:t>
            </a:r>
          </a:p>
          <a:p>
            <a:endParaRPr lang="en-US" dirty="0"/>
          </a:p>
          <a:p>
            <a:r>
              <a:rPr lang="en-US" dirty="0" smtClean="0"/>
              <a:t>p’s &gt; </a:t>
            </a:r>
            <a:r>
              <a:rPr lang="en-US" dirty="0"/>
              <a:t>π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 above 1.5 </a:t>
            </a:r>
            <a:r>
              <a:rPr lang="en-US" dirty="0" err="1" smtClean="0"/>
              <a:t>TeV</a:t>
            </a:r>
            <a:r>
              <a:rPr lang="en-US" dirty="0" smtClean="0"/>
              <a:t> and flattish;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xF</a:t>
            </a:r>
            <a:r>
              <a:rPr lang="en-US" dirty="0" smtClean="0"/>
              <a:t> peak from diffraction</a:t>
            </a:r>
          </a:p>
          <a:p>
            <a:endParaRPr lang="en-US" dirty="0"/>
          </a:p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(s-</a:t>
            </a:r>
            <a:r>
              <a:rPr lang="en-US" dirty="0" err="1" smtClean="0"/>
              <a:t>ubar</a:t>
            </a:r>
            <a:r>
              <a:rPr lang="en-US" dirty="0" smtClean="0"/>
              <a:t>) steeper than K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sbar</a:t>
            </a:r>
            <a:r>
              <a:rPr lang="en-US" dirty="0" smtClean="0"/>
              <a:t>-u)</a:t>
            </a:r>
          </a:p>
          <a:p>
            <a:r>
              <a:rPr lang="en-US" dirty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(d-</a:t>
            </a:r>
            <a:r>
              <a:rPr lang="en-US" dirty="0" err="1" smtClean="0"/>
              <a:t>ubar</a:t>
            </a:r>
            <a:r>
              <a:rPr lang="en-US" dirty="0" smtClean="0"/>
              <a:t>) </a:t>
            </a:r>
            <a:r>
              <a:rPr lang="en-US" dirty="0" err="1" smtClean="0"/>
              <a:t>steepler</a:t>
            </a:r>
            <a:r>
              <a:rPr lang="en-US" dirty="0" smtClean="0"/>
              <a:t> than </a:t>
            </a:r>
            <a:r>
              <a:rPr lang="en-US" dirty="0"/>
              <a:t>π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(u-</a:t>
            </a:r>
            <a:r>
              <a:rPr lang="en-US" dirty="0" err="1" smtClean="0"/>
              <a:t>dbar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Antiprotons &lt; K</a:t>
            </a:r>
            <a:r>
              <a:rPr lang="en-US" baseline="30000" dirty="0" smtClean="0"/>
              <a:t>-</a:t>
            </a:r>
            <a:r>
              <a:rPr lang="en-US" dirty="0" smtClean="0"/>
              <a:t> but only by a factor ~ 0.5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124817" y="1896981"/>
            <a:ext cx="2425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per 125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bin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128576" y="5282497"/>
            <a:ext cx="2425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per 125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bin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739973" y="3109913"/>
            <a:ext cx="242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100 x </a:t>
            </a:r>
            <a:r>
              <a:rPr lang="en-US" sz="1600" dirty="0" err="1" smtClean="0"/>
              <a:t>Acc</a:t>
            </a:r>
            <a:r>
              <a:rPr lang="en-US" sz="1600" dirty="0" smtClean="0"/>
              <a:t>/bin/sec if μ ~ 3 </a:t>
            </a:r>
            <a:endParaRPr lang="en-US" sz="1600" dirty="0"/>
          </a:p>
        </p:txBody>
      </p:sp>
      <p:sp>
        <p:nvSpPr>
          <p:cNvPr id="8" name="Left Arrow 7"/>
          <p:cNvSpPr/>
          <p:nvPr/>
        </p:nvSpPr>
        <p:spPr>
          <a:xfrm>
            <a:off x="8452639" y="3015261"/>
            <a:ext cx="289311" cy="2144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1" y="30355"/>
            <a:ext cx="352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DPMJET prediction</a:t>
            </a:r>
          </a:p>
          <a:p>
            <a:r>
              <a:rPr lang="en-US" sz="2400" u="sng" dirty="0" smtClean="0">
                <a:solidFill>
                  <a:srgbClr val="0000FF"/>
                </a:solidFill>
              </a:rPr>
              <a:t>Could be quite </a:t>
            </a:r>
            <a:r>
              <a:rPr lang="en-US" sz="2400" u="sng" dirty="0" err="1" smtClean="0">
                <a:solidFill>
                  <a:srgbClr val="0000FF"/>
                </a:solidFill>
              </a:rPr>
              <a:t>differerent</a:t>
            </a:r>
            <a:r>
              <a:rPr lang="en-US" sz="2400" u="sng" dirty="0" smtClean="0">
                <a:solidFill>
                  <a:srgbClr val="0000FF"/>
                </a:solidFill>
              </a:rPr>
              <a:t>!</a:t>
            </a:r>
            <a:endParaRPr lang="en-US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6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mentum_at_IP(neutrals)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127125"/>
            <a:ext cx="5445125" cy="3993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625" y="255627"/>
            <a:ext cx="6561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Neutral particles </a:t>
            </a:r>
            <a:r>
              <a:rPr lang="en-US" dirty="0" smtClean="0"/>
              <a:t>from collisions at 13 </a:t>
            </a:r>
            <a:r>
              <a:rPr lang="en-US" dirty="0" err="1" smtClean="0"/>
              <a:t>TeV</a:t>
            </a:r>
            <a:r>
              <a:rPr lang="en-US" dirty="0" smtClean="0"/>
              <a:t> : DPMJET predictions</a:t>
            </a:r>
          </a:p>
          <a:p>
            <a:r>
              <a:rPr lang="en-US" dirty="0" smtClean="0"/>
              <a:t>Measured in </a:t>
            </a:r>
            <a:r>
              <a:rPr lang="en-US" dirty="0" err="1" smtClean="0"/>
              <a:t>LHCf</a:t>
            </a:r>
            <a:r>
              <a:rPr lang="en-US" dirty="0" smtClean="0"/>
              <a:t>, ZDC.  Very different from charged particle spectra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168" y="5607348"/>
            <a:ext cx="820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SAS@LHC would have a </a:t>
            </a:r>
            <a:r>
              <a:rPr lang="en-US" dirty="0" err="1" smtClean="0"/>
              <a:t>hadronic</a:t>
            </a:r>
            <a:r>
              <a:rPr lang="en-US" dirty="0" smtClean="0"/>
              <a:t> calorimeter (EM showers in TRD)</a:t>
            </a:r>
          </a:p>
          <a:p>
            <a:r>
              <a:rPr lang="en-US" dirty="0" smtClean="0"/>
              <a:t>Can be much better than </a:t>
            </a:r>
            <a:r>
              <a:rPr lang="en-US" dirty="0" err="1" smtClean="0"/>
              <a:t>LHCf</a:t>
            </a:r>
            <a:r>
              <a:rPr lang="en-US" dirty="0" smtClean="0"/>
              <a:t> ZDC with e.g. higher granularity, better containment</a:t>
            </a:r>
          </a:p>
        </p:txBody>
      </p:sp>
    </p:spTree>
    <p:extLst>
      <p:ext uri="{BB962C8B-B14F-4D97-AF65-F5344CB8AC3E}">
        <p14:creationId xmlns:p14="http://schemas.microsoft.com/office/powerpoint/2010/main" val="208650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12 14.1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" y="1725692"/>
            <a:ext cx="5116054" cy="4493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880" y="167911"/>
            <a:ext cx="689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LHCf</a:t>
            </a:r>
            <a:r>
              <a:rPr lang="en-US" dirty="0" smtClean="0"/>
              <a:t> is a small 0</a:t>
            </a:r>
            <a:r>
              <a:rPr lang="en-US" baseline="30000" dirty="0" smtClean="0"/>
              <a:t>o</a:t>
            </a:r>
            <a:r>
              <a:rPr lang="en-US" dirty="0" smtClean="0"/>
              <a:t> calorimeter measuring photon-like and n-like showers</a:t>
            </a:r>
          </a:p>
          <a:p>
            <a:r>
              <a:rPr lang="en-US" dirty="0" smtClean="0"/>
              <a:t>Only 1.6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 and 4 cm in size, </a:t>
            </a:r>
            <a:r>
              <a:rPr lang="en-US" dirty="0" err="1" smtClean="0"/>
              <a:t>σ</a:t>
            </a:r>
            <a:r>
              <a:rPr lang="en-US" dirty="0" smtClean="0"/>
              <a:t>(E)/E ~ 40% for neutrons.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523" y="1068903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illustrate the large spread in predictions even at</a:t>
            </a:r>
          </a:p>
          <a:p>
            <a:r>
              <a:rPr lang="en-US" dirty="0" smtClean="0"/>
              <a:t>much lower √s (900).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058" y="2561800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in CMS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 and 8cm x 10 cm</a:t>
            </a:r>
          </a:p>
          <a:p>
            <a:r>
              <a:rPr lang="en-US" dirty="0" smtClean="0"/>
              <a:t>Expect </a:t>
            </a:r>
            <a:r>
              <a:rPr lang="en-US" dirty="0" err="1" smtClean="0"/>
              <a:t>σ</a:t>
            </a:r>
            <a:r>
              <a:rPr lang="en-US" dirty="0" smtClean="0"/>
              <a:t>(E)/E ~ 15% at 3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62726" y="4537934"/>
            <a:ext cx="3430121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 good 3D-imaging calorimeter</a:t>
            </a:r>
          </a:p>
          <a:p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or SAS : </a:t>
            </a:r>
            <a:r>
              <a:rPr lang="en-US" sz="2000" dirty="0" err="1">
                <a:solidFill>
                  <a:srgbClr val="0000FF"/>
                </a:solidFill>
              </a:rPr>
              <a:t>σ</a:t>
            </a:r>
            <a:r>
              <a:rPr lang="en-US" sz="2000" dirty="0">
                <a:solidFill>
                  <a:srgbClr val="0000FF"/>
                </a:solidFill>
              </a:rPr>
              <a:t>(E)/E ~ 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r>
              <a:rPr lang="en-US" sz="2000" dirty="0">
                <a:solidFill>
                  <a:srgbClr val="0000FF"/>
                </a:solidFill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20552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9 11.0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917"/>
            <a:ext cx="58039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47" y="173922"/>
            <a:ext cx="5085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spread in Cosmic ray shower simulations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muons</a:t>
            </a:r>
            <a:r>
              <a:rPr lang="en-US" dirty="0" smtClean="0"/>
              <a:t> on ground / E</a:t>
            </a:r>
            <a:r>
              <a:rPr lang="en-US" baseline="30000" dirty="0" smtClean="0"/>
              <a:t>0.9</a:t>
            </a:r>
            <a:r>
              <a:rPr lang="en-US" dirty="0" smtClean="0"/>
              <a:t>  (to flatten curves) </a:t>
            </a:r>
            <a:r>
              <a:rPr lang="en-US" dirty="0" err="1" smtClean="0"/>
              <a:t>vs</a:t>
            </a:r>
            <a:r>
              <a:rPr lang="en-US" dirty="0" smtClean="0"/>
              <a:t> E. </a:t>
            </a:r>
          </a:p>
          <a:p>
            <a:r>
              <a:rPr lang="en-US" dirty="0"/>
              <a:t>p</a:t>
            </a:r>
            <a:r>
              <a:rPr lang="en-US" dirty="0" smtClean="0"/>
              <a:t>- Air (solid)  and Fe- air (dashed)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8941" y="1143427"/>
            <a:ext cx="4738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FPWG_YELLOW_REPORT : CERN/LHCC  2013-021</a:t>
            </a:r>
            <a:endParaRPr lang="en-US" sz="1600" dirty="0"/>
          </a:p>
        </p:txBody>
      </p:sp>
      <p:sp>
        <p:nvSpPr>
          <p:cNvPr id="5" name="Up Arrow 4"/>
          <p:cNvSpPr/>
          <p:nvPr/>
        </p:nvSpPr>
        <p:spPr>
          <a:xfrm>
            <a:off x="2584824" y="5124824"/>
            <a:ext cx="209176" cy="58270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0353" y="5831256"/>
            <a:ext cx="350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FT energy of √s = 13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 = s/2m</a:t>
            </a:r>
            <a:r>
              <a:rPr lang="en-US" baseline="-25000" dirty="0" smtClean="0">
                <a:latin typeface="ＭＳ ゴシック"/>
                <a:ea typeface="ＭＳ ゴシック"/>
                <a:cs typeface="ＭＳ ゴシック"/>
              </a:rPr>
              <a:t>p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58025" y="1521374"/>
            <a:ext cx="3485975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These are on air not pp.</a:t>
            </a:r>
          </a:p>
          <a:p>
            <a:endParaRPr lang="en-US" dirty="0"/>
          </a:p>
          <a:p>
            <a:r>
              <a:rPr lang="en-US" dirty="0" smtClean="0"/>
              <a:t>LHC has also run p-</a:t>
            </a:r>
            <a:r>
              <a:rPr lang="en-US" dirty="0" err="1" smtClean="0"/>
              <a:t>Pb</a:t>
            </a:r>
            <a:r>
              <a:rPr lang="en-US" dirty="0" smtClean="0"/>
              <a:t> and </a:t>
            </a:r>
            <a:r>
              <a:rPr lang="en-US" dirty="0" err="1" smtClean="0"/>
              <a:t>Pb</a:t>
            </a:r>
            <a:r>
              <a:rPr lang="en-US" dirty="0" smtClean="0"/>
              <a:t>-p</a:t>
            </a:r>
          </a:p>
          <a:p>
            <a:r>
              <a:rPr lang="en-US" dirty="0"/>
              <a:t>a</a:t>
            </a:r>
            <a:r>
              <a:rPr lang="en-US" dirty="0" smtClean="0"/>
              <a:t>nd SAS could take data there.</a:t>
            </a:r>
          </a:p>
          <a:p>
            <a:r>
              <a:rPr lang="en-US" dirty="0" smtClean="0"/>
              <a:t>What about p-N and N-N?</a:t>
            </a:r>
          </a:p>
          <a:p>
            <a:endParaRPr lang="en-US" dirty="0"/>
          </a:p>
          <a:p>
            <a:r>
              <a:rPr lang="en-US" dirty="0" smtClean="0"/>
              <a:t>Such special running may (should)</a:t>
            </a:r>
          </a:p>
          <a:p>
            <a:r>
              <a:rPr lang="en-US" dirty="0" smtClean="0"/>
              <a:t>become more acceptable in future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Heavy ion groups (ALICE et al)</a:t>
            </a:r>
          </a:p>
          <a:p>
            <a:r>
              <a:rPr lang="en-US" dirty="0" smtClean="0"/>
              <a:t>would support this.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106" y="5461924"/>
            <a:ext cx="3198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Big spread even assuming no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urprises, e.g. high forward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heavy flavor production</a:t>
            </a:r>
          </a:p>
        </p:txBody>
      </p:sp>
    </p:spTree>
    <p:extLst>
      <p:ext uri="{BB962C8B-B14F-4D97-AF65-F5344CB8AC3E}">
        <p14:creationId xmlns:p14="http://schemas.microsoft.com/office/powerpoint/2010/main" val="209693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_ev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8" y="791249"/>
            <a:ext cx="7130182" cy="5878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507" y="45898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200 inelastic collisions at </a:t>
            </a:r>
            <a:r>
              <a:rPr lang="en-US" u="sng" dirty="0" err="1" smtClean="0"/>
              <a:t>Pt</a:t>
            </a:r>
            <a:r>
              <a:rPr lang="en-US" u="sng" dirty="0" smtClean="0"/>
              <a:t> 5 ( 13 </a:t>
            </a:r>
            <a:r>
              <a:rPr lang="en-US" u="sng" dirty="0" err="1" smtClean="0"/>
              <a:t>TeV</a:t>
            </a:r>
            <a:r>
              <a:rPr lang="en-US" u="sng" dirty="0" smtClean="0"/>
              <a:t>, β* = 0.55 m): MARS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70648" y="41523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μ = 1 this is 200 bunch crossings = 6 </a:t>
            </a:r>
            <a:r>
              <a:rPr lang="en-US" dirty="0" err="1" smtClean="0"/>
              <a:t>μs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8980" y="927964"/>
            <a:ext cx="232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factor </a:t>
            </a:r>
            <a:r>
              <a:rPr lang="en-US" dirty="0" err="1" smtClean="0"/>
              <a:t>x:z</a:t>
            </a:r>
            <a:r>
              <a:rPr lang="en-US" dirty="0" smtClean="0"/>
              <a:t> = 486:1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178" y="6469134"/>
            <a:ext cx="879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Hitting pipe: 2 π- and 4π+ and about 8 protons / 200 collisions. Mostly near horizontal plane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4625" y="3087240"/>
            <a:ext cx="10712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pπ-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8771" y="1297296"/>
            <a:ext cx="1128960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Negatives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771" y="5112723"/>
            <a:ext cx="1033043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37866" y="3256025"/>
            <a:ext cx="1786759" cy="184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7787" y="48840"/>
            <a:ext cx="16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Nikolai </a:t>
            </a:r>
            <a:r>
              <a:rPr lang="en-US" dirty="0" err="1" smtClean="0">
                <a:solidFill>
                  <a:srgbClr val="0000FF"/>
                </a:solidFill>
              </a:rPr>
              <a:t>Mokhov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Ottavio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Fornieri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4903" y="1883381"/>
            <a:ext cx="158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interaction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5127" y="84097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12 16.5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008"/>
            <a:ext cx="9144000" cy="411535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9191" y="184192"/>
            <a:ext cx="749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MARS simulation</a:t>
            </a:r>
            <a:r>
              <a:rPr lang="en-US" dirty="0" smtClean="0"/>
              <a:t> (Nikolai </a:t>
            </a:r>
            <a:r>
              <a:rPr lang="en-US" dirty="0" err="1" smtClean="0"/>
              <a:t>Mokhov</a:t>
            </a:r>
            <a:r>
              <a:rPr lang="en-US" dirty="0" smtClean="0"/>
              <a:t> and </a:t>
            </a:r>
            <a:r>
              <a:rPr lang="en-US" dirty="0" err="1" smtClean="0"/>
              <a:t>Ottavio</a:t>
            </a:r>
            <a:r>
              <a:rPr lang="en-US" dirty="0" smtClean="0"/>
              <a:t> </a:t>
            </a:r>
            <a:r>
              <a:rPr lang="en-US" dirty="0" err="1" smtClean="0"/>
              <a:t>Fornieri</a:t>
            </a:r>
            <a:r>
              <a:rPr lang="en-US" dirty="0" smtClean="0"/>
              <a:t> (summer intern))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690" y="862372"/>
            <a:ext cx="8166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Pt.5 (CMS) with β* = 0.55m  : need to do for </a:t>
            </a:r>
            <a:r>
              <a:rPr lang="en-US" dirty="0"/>
              <a:t>β* = </a:t>
            </a:r>
            <a:r>
              <a:rPr lang="en-US" dirty="0" smtClean="0"/>
              <a:t>5m at at </a:t>
            </a:r>
            <a:r>
              <a:rPr lang="en-US" dirty="0" err="1" smtClean="0"/>
              <a:t>LHCb</a:t>
            </a:r>
            <a:r>
              <a:rPr lang="en-US" dirty="0" smtClean="0"/>
              <a:t>, ALICE</a:t>
            </a:r>
          </a:p>
          <a:p>
            <a:r>
              <a:rPr lang="en-US" dirty="0" smtClean="0"/>
              <a:t>Looking along 20 cm </a:t>
            </a:r>
            <a:r>
              <a:rPr lang="en-US" dirty="0" err="1" smtClean="0"/>
              <a:t>diam</a:t>
            </a:r>
            <a:r>
              <a:rPr lang="en-US" dirty="0" smtClean="0"/>
              <a:t> beam pipe: only particles inside pipe shown, at 3 distances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05109" y="1635274"/>
            <a:ext cx="254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– 3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particles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8941" y="2150008"/>
            <a:ext cx="7815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82845" y="2150008"/>
            <a:ext cx="8570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8941" y="16454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 </a:t>
            </a:r>
            <a:r>
              <a:rPr lang="en-US" dirty="0" err="1" smtClean="0">
                <a:solidFill>
                  <a:srgbClr val="0000FF"/>
                </a:solidFill>
              </a:rPr>
              <a:t>ves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4838" y="1780676"/>
            <a:ext cx="6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6744" y="5356159"/>
            <a:ext cx="419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all exit pipe between 107 and 131 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00777" y="4623554"/>
            <a:ext cx="113969" cy="732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0445" y="6327991"/>
            <a:ext cx="581458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&gt;&gt; Only need to cover ~ 10 cm in y on L and R sides, not all </a:t>
            </a:r>
            <a:r>
              <a:rPr lang="en-US" dirty="0" err="1" smtClean="0">
                <a:solidFill>
                  <a:srgbClr val="0000FF"/>
                </a:solidFill>
              </a:rPr>
              <a:t>ϕ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yplot_pT=0.4_z=130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r="13132" b="4095"/>
          <a:stretch/>
        </p:blipFill>
        <p:spPr>
          <a:xfrm>
            <a:off x="602414" y="683764"/>
            <a:ext cx="4949523" cy="5323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429" y="1237524"/>
            <a:ext cx="36843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particles contained </a:t>
            </a:r>
          </a:p>
          <a:p>
            <a:r>
              <a:rPr lang="en-US" dirty="0" smtClean="0"/>
              <a:t>in 40 cm </a:t>
            </a:r>
            <a:r>
              <a:rPr lang="en-US" dirty="0" err="1" smtClean="0"/>
              <a:t>diam</a:t>
            </a:r>
            <a:r>
              <a:rPr lang="en-US" dirty="0"/>
              <a:t> </a:t>
            </a:r>
            <a:r>
              <a:rPr lang="en-US" dirty="0" smtClean="0"/>
              <a:t>pipe.</a:t>
            </a:r>
          </a:p>
          <a:p>
            <a:r>
              <a:rPr lang="en-US" dirty="0" smtClean="0"/>
              <a:t>Only +/- 5 cm in y needed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&lt;= 0.4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Negatives on left side (not shown)</a:t>
            </a:r>
          </a:p>
          <a:p>
            <a:r>
              <a:rPr lang="en-US" dirty="0" smtClean="0"/>
              <a:t>Less y coverage adequate</a:t>
            </a:r>
          </a:p>
          <a:p>
            <a:r>
              <a:rPr lang="en-US" dirty="0" smtClean="0"/>
              <a:t>(focusing)</a:t>
            </a:r>
          </a:p>
          <a:p>
            <a:r>
              <a:rPr lang="en-US" sz="2000" dirty="0"/>
              <a:t>x</a:t>
            </a:r>
            <a:r>
              <a:rPr lang="en-US" sz="2000" dirty="0" smtClean="0"/>
              <a:t>, y, 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and </a:t>
            </a:r>
            <a:r>
              <a:rPr lang="en-US" sz="2000" dirty="0" err="1" smtClean="0"/>
              <a:t>θ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needed for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, </a:t>
            </a:r>
            <a:r>
              <a:rPr lang="en-US" sz="2000" dirty="0" err="1" smtClean="0"/>
              <a:t>ϕ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406" y="1764311"/>
            <a:ext cx="1806128" cy="369332"/>
          </a:xfrm>
          <a:prstGeom prst="rect">
            <a:avLst/>
          </a:prstGeom>
          <a:solidFill>
            <a:srgbClr val="EEECE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Outgoing p 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984470" y="2133643"/>
            <a:ext cx="334317" cy="113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8787" y="124180"/>
            <a:ext cx="644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Particle transport calculations (Pt.5,  β* = 0.55m) using MAD files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6456" y="4210016"/>
            <a:ext cx="35493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shown are for</a:t>
            </a:r>
          </a:p>
          <a:p>
            <a:r>
              <a:rPr lang="en-US" dirty="0" smtClean="0"/>
              <a:t>Pt.5 and specific optics.</a:t>
            </a:r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 err="1" smtClean="0"/>
              <a:t>Pts</a:t>
            </a:r>
            <a:r>
              <a:rPr lang="en-US" dirty="0" smtClean="0"/>
              <a:t> 2 and 8, larger </a:t>
            </a:r>
            <a:r>
              <a:rPr lang="en-US" dirty="0"/>
              <a:t>β</a:t>
            </a:r>
            <a:r>
              <a:rPr lang="en-US" dirty="0" smtClean="0"/>
              <a:t>* and</a:t>
            </a:r>
          </a:p>
          <a:p>
            <a:r>
              <a:rPr lang="en-US" dirty="0" smtClean="0"/>
              <a:t>different, need specific calculations.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31656" y="5822697"/>
            <a:ext cx="31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Ellipses for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= 0.4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/c, all </a:t>
            </a:r>
            <a:r>
              <a:rPr lang="en-US" dirty="0" err="1" smtClean="0">
                <a:solidFill>
                  <a:srgbClr val="0000FF"/>
                </a:solidFill>
              </a:rPr>
              <a:t>ϕ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6" y="6316687"/>
            <a:ext cx="903553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single particle inclusive spectra do not need full </a:t>
            </a:r>
            <a:r>
              <a:rPr lang="en-US" dirty="0" err="1" smtClean="0"/>
              <a:t>ϕ</a:t>
            </a:r>
            <a:r>
              <a:rPr lang="en-US" dirty="0" smtClean="0"/>
              <a:t> – coverage, but valuable for correlations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3340" y="124180"/>
            <a:ext cx="128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Jerry </a:t>
            </a:r>
            <a:r>
              <a:rPr lang="en-US" dirty="0" err="1" smtClean="0"/>
              <a:t>Lamsa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5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C_LHC_S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5" y="2132622"/>
            <a:ext cx="4317696" cy="3238272"/>
          </a:xfrm>
          <a:prstGeom prst="rect">
            <a:avLst/>
          </a:prstGeom>
        </p:spPr>
      </p:pic>
      <p:pic>
        <p:nvPicPr>
          <p:cNvPr id="5" name="Picture 4" descr="FSC_LHC_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209292"/>
            <a:ext cx="4314316" cy="3235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625" y="31750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both sides of Point 5 (CMS) we installed Forward Shower Counters FSC</a:t>
            </a:r>
          </a:p>
          <a:p>
            <a:r>
              <a:rPr lang="en-US" dirty="0" smtClean="0"/>
              <a:t>As “rapidity gap” detectors in low pile-up diffractive collisions.</a:t>
            </a:r>
          </a:p>
          <a:p>
            <a:r>
              <a:rPr lang="en-US" dirty="0" smtClean="0"/>
              <a:t>Simple (scintillators + PMTs) and information limited to showering particles.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1209292"/>
            <a:ext cx="3826689" cy="646331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MBX beam separation dipoles on Right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Start of 50 m 20cm </a:t>
            </a:r>
            <a:r>
              <a:rPr lang="en-US" dirty="0" err="1" smtClean="0">
                <a:solidFill>
                  <a:srgbClr val="0000FF"/>
                </a:solidFill>
              </a:rPr>
              <a:t>diam</a:t>
            </a:r>
            <a:r>
              <a:rPr lang="en-US" dirty="0" smtClean="0">
                <a:solidFill>
                  <a:srgbClr val="0000FF"/>
                </a:solidFill>
              </a:rPr>
              <a:t> pipe on left.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1717" y="1209292"/>
            <a:ext cx="31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way along, FSC-2.</a:t>
            </a:r>
          </a:p>
          <a:p>
            <a:r>
              <a:rPr lang="en-US" dirty="0" smtClean="0"/>
              <a:t>Concrete shielding walls can be</a:t>
            </a:r>
          </a:p>
          <a:p>
            <a:r>
              <a:rPr lang="en-US" dirty="0"/>
              <a:t>a</a:t>
            </a:r>
            <a:r>
              <a:rPr lang="en-US" dirty="0" smtClean="0"/>
              <a:t>dapted if necessary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61282" y="5047728"/>
            <a:ext cx="259364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system “HERSCHEL”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(Paula Collins </a:t>
            </a:r>
            <a:r>
              <a:rPr lang="en-US" i="1" dirty="0" smtClean="0">
                <a:solidFill>
                  <a:srgbClr val="0000FF"/>
                </a:solidFill>
              </a:rPr>
              <a:t>inter alia 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4040" y="5961312"/>
            <a:ext cx="516374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Points 2 (ALICE) AND/OR 8 (</a:t>
            </a:r>
            <a:r>
              <a:rPr lang="en-US" sz="2000" dirty="0" err="1" smtClean="0">
                <a:solidFill>
                  <a:srgbClr val="FF0000"/>
                </a:solidFill>
              </a:rPr>
              <a:t>LHCb</a:t>
            </a:r>
            <a:r>
              <a:rPr lang="en-US" sz="2000" dirty="0" smtClean="0">
                <a:solidFill>
                  <a:srgbClr val="FF0000"/>
                </a:solidFill>
              </a:rPr>
              <a:t>) more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ppropriate (Low PU, physics focus, Heavy Ions)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70" y="28783"/>
            <a:ext cx="788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Beam pipe design for small angle spectrometer (schematic)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8662" y="567605"/>
            <a:ext cx="631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 cm (?) diameter pipe from 85m to 130m (from collision</a:t>
            </a:r>
            <a:r>
              <a:rPr lang="en-US" dirty="0" smtClean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6973" y="2673055"/>
            <a:ext cx="666347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96973" y="3432107"/>
            <a:ext cx="6663473" cy="769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6496" y="2901405"/>
            <a:ext cx="113396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60446" y="2673055"/>
            <a:ext cx="0" cy="228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4332" y="3432107"/>
            <a:ext cx="0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8768" y="2678160"/>
            <a:ext cx="528205" cy="2642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25138" y="4521792"/>
            <a:ext cx="180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40 m large pipe 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78906" y="4701546"/>
            <a:ext cx="2557590" cy="379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58255" y="3287739"/>
            <a:ext cx="498983" cy="5308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58860" y="1065134"/>
            <a:ext cx="33009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40 mm thin window (Be? Al?)</a:t>
            </a:r>
          </a:p>
          <a:p>
            <a:r>
              <a:rPr lang="en-US" dirty="0" smtClean="0"/>
              <a:t>Minimize scattering/</a:t>
            </a:r>
            <a:r>
              <a:rPr lang="en-US" dirty="0" err="1" smtClean="0"/>
              <a:t>imteractions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256726" y="2997171"/>
            <a:ext cx="603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050453" y="4702283"/>
            <a:ext cx="207182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897116" y="2654098"/>
            <a:ext cx="0" cy="10988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31494" y="3634489"/>
            <a:ext cx="0" cy="10988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81784" y="3818615"/>
            <a:ext cx="25915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Inner thin foil or wire grid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973636" y="1764833"/>
            <a:ext cx="1762860" cy="1079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898435" y="5116405"/>
            <a:ext cx="1383804" cy="131030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103225" y="5621001"/>
            <a:ext cx="262331" cy="360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55653" y="5621001"/>
            <a:ext cx="262331" cy="360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433426" y="5573952"/>
            <a:ext cx="60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dirty="0" err="1" smtClean="0"/>
              <a:t>ves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210422" y="559329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 smtClean="0"/>
              <a:t>ves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6764418" y="5725270"/>
            <a:ext cx="229964" cy="82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177534" y="5744964"/>
            <a:ext cx="229964" cy="82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547159" y="6233791"/>
            <a:ext cx="89444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OUTGOING</a:t>
            </a:r>
            <a:br>
              <a:rPr lang="en-US" sz="1200" dirty="0" smtClean="0"/>
            </a:br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5060654" y="6098094"/>
            <a:ext cx="87002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iNCOMING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BEAM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5911528" y="5981200"/>
            <a:ext cx="266006" cy="2915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822532" y="5913274"/>
            <a:ext cx="35723" cy="359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134885" y="2844023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 cm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096973" y="2678160"/>
            <a:ext cx="0" cy="753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547159" y="4931739"/>
            <a:ext cx="1736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 cm </a:t>
            </a:r>
            <a:r>
              <a:rPr lang="en-US" dirty="0" err="1" smtClean="0"/>
              <a:t>diam</a:t>
            </a:r>
            <a:r>
              <a:rPr lang="en-US" dirty="0" smtClean="0"/>
              <a:t> pipe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792413" y="2901405"/>
            <a:ext cx="106584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67618" y="2975333"/>
            <a:ext cx="42690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8662" y="3213355"/>
            <a:ext cx="42690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60446" y="3203757"/>
            <a:ext cx="0" cy="228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760446" y="3240938"/>
            <a:ext cx="113396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84447" y="3229035"/>
            <a:ext cx="528204" cy="2657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69215" y="2147419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 VIEW</a:t>
            </a:r>
            <a:endParaRPr lang="en-US" sz="20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6407498" y="2678160"/>
            <a:ext cx="1328998" cy="2419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547159" y="3213355"/>
            <a:ext cx="1213287" cy="2187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309176" y="3149571"/>
            <a:ext cx="6486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865" y="490448"/>
            <a:ext cx="142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(Jerry </a:t>
            </a:r>
            <a:r>
              <a:rPr lang="en-US" dirty="0" err="1" smtClean="0"/>
              <a:t>Lamsa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49842" y="2065117"/>
            <a:ext cx="21852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10-15m for detectors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8042449" y="2434449"/>
            <a:ext cx="266727" cy="409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042449" y="2434449"/>
            <a:ext cx="419128" cy="997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43986" y="3707098"/>
            <a:ext cx="0" cy="10988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47851" y="5429396"/>
            <a:ext cx="3384912" cy="9677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606435" y="5108059"/>
            <a:ext cx="1718703" cy="16150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458801" y="5744964"/>
            <a:ext cx="601853" cy="3002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94982" y="1395501"/>
            <a:ext cx="193157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Benoit </a:t>
            </a:r>
            <a:r>
              <a:rPr lang="en-US" dirty="0" err="1" smtClean="0"/>
              <a:t>Salvant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3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9-28 11.2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81" y="791925"/>
            <a:ext cx="8064297" cy="4838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6300" y="0"/>
            <a:ext cx="597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ALICE : Already have a large conical beam pipe for ZDC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&gt; Centrality </a:t>
            </a:r>
            <a:r>
              <a:rPr lang="en-US" dirty="0" err="1" smtClean="0">
                <a:solidFill>
                  <a:srgbClr val="0000FF"/>
                </a:solidFill>
              </a:rPr>
              <a:t>etc</a:t>
            </a:r>
            <a:r>
              <a:rPr lang="en-US" dirty="0" smtClean="0">
                <a:solidFill>
                  <a:srgbClr val="0000FF"/>
                </a:solidFill>
              </a:rPr>
              <a:t> measurements in Heavy Ion (</a:t>
            </a:r>
            <a:r>
              <a:rPr lang="en-US" dirty="0" err="1" smtClean="0">
                <a:solidFill>
                  <a:srgbClr val="0000FF"/>
                </a:solidFill>
              </a:rPr>
              <a:t>Pb+Pb</a:t>
            </a:r>
            <a:r>
              <a:rPr lang="en-US" dirty="0" smtClean="0">
                <a:solidFill>
                  <a:srgbClr val="0000FF"/>
                </a:solidFill>
              </a:rPr>
              <a:t>) collisions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997" y="5307337"/>
            <a:ext cx="641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Make space in front of calorimeter (with “thin” window)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tracking, TRDs,  and behind calorimeter for </a:t>
            </a:r>
            <a:r>
              <a:rPr lang="en-US" b="1" dirty="0" err="1" smtClean="0">
                <a:solidFill>
                  <a:srgbClr val="FF0000"/>
                </a:solidFill>
              </a:rPr>
              <a:t>muon</a:t>
            </a:r>
            <a:r>
              <a:rPr lang="en-US" b="1" dirty="0" smtClean="0">
                <a:solidFill>
                  <a:srgbClr val="FF0000"/>
                </a:solidFill>
              </a:rPr>
              <a:t> measurement</a:t>
            </a:r>
            <a:r>
              <a:rPr lang="en-US" b="1" dirty="0" smtClean="0"/>
              <a:t>. </a:t>
            </a:r>
          </a:p>
        </p:txBody>
      </p:sp>
      <p:pic>
        <p:nvPicPr>
          <p:cNvPr id="7" name="Picture 6" descr="Screenshot 2015-09-28 11.3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2"/>
            <a:ext cx="2222500" cy="78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430" y="3416002"/>
            <a:ext cx="59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ZDC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09" y="916552"/>
            <a:ext cx="59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ZDC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7676" y="3616877"/>
            <a:ext cx="1848897" cy="2250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24039" y="7318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640" y="3247545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cm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3603" y="2024793"/>
            <a:ext cx="0" cy="1137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603" y="3681177"/>
            <a:ext cx="0" cy="1544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5483" y="6180860"/>
            <a:ext cx="83869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71860" y="6184983"/>
            <a:ext cx="130035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16105" y="6189400"/>
            <a:ext cx="211924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-----------TRD-----------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00469" y="6189400"/>
            <a:ext cx="97364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1381" y="6488668"/>
            <a:ext cx="746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               2.5m                                 6 - 8m                         2m       total = 12- 15m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19843" y="6371405"/>
            <a:ext cx="10527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6248" y="6140560"/>
            <a:ext cx="98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3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9-24 09.15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/>
          <a:stretch/>
        </p:blipFill>
        <p:spPr>
          <a:xfrm>
            <a:off x="386051" y="1027307"/>
            <a:ext cx="8580474" cy="5231627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5" name="TextBox 4"/>
          <p:cNvSpPr txBox="1"/>
          <p:nvPr/>
        </p:nvSpPr>
        <p:spPr>
          <a:xfrm rot="16200000">
            <a:off x="715328" y="2754530"/>
            <a:ext cx="17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ATLAS, CMS,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010" y="3153587"/>
            <a:ext cx="446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Terra Incognita</a:t>
            </a:r>
            <a:endParaRPr lang="en-US" sz="4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188827" y="3756401"/>
            <a:ext cx="146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ROMAN POTs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887" y="4348626"/>
            <a:ext cx="4315404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Last explored at ISR at √s = 63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, 200 x lower </a:t>
            </a:r>
          </a:p>
          <a:p>
            <a:r>
              <a:rPr lang="en-US" sz="1600" i="1" u="sng" dirty="0" smtClean="0">
                <a:solidFill>
                  <a:srgbClr val="FF0000"/>
                </a:solidFill>
              </a:rPr>
              <a:t>All </a:t>
            </a:r>
            <a:r>
              <a:rPr lang="en-US" sz="1600" dirty="0" smtClean="0">
                <a:solidFill>
                  <a:srgbClr val="FF0000"/>
                </a:solidFill>
              </a:rPr>
              <a:t>fixed target experiments &lt; ISR (</a:t>
            </a:r>
            <a:r>
              <a:rPr lang="en-US" sz="16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2000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FT)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Left Bracket 1"/>
          <p:cNvSpPr/>
          <p:nvPr/>
        </p:nvSpPr>
        <p:spPr>
          <a:xfrm>
            <a:off x="7457139" y="2490859"/>
            <a:ext cx="651253" cy="2686220"/>
          </a:xfrm>
          <a:prstGeom prst="leftBracket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6672" y="5920380"/>
            <a:ext cx="91834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y</a:t>
            </a:r>
            <a:r>
              <a:rPr lang="en-US" sz="1600" dirty="0" smtClean="0">
                <a:solidFill>
                  <a:srgbClr val="0000FF"/>
                </a:solidFill>
              </a:rPr>
              <a:t>(π) = 10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98172" y="5309153"/>
            <a:ext cx="0" cy="584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51058" y="5309155"/>
            <a:ext cx="1" cy="102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1017" y="6329933"/>
            <a:ext cx="91834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y</a:t>
            </a:r>
            <a:r>
              <a:rPr lang="en-US" sz="1600" dirty="0" smtClean="0">
                <a:solidFill>
                  <a:srgbClr val="0000FF"/>
                </a:solidFill>
              </a:rPr>
              <a:t>(π) = 11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629" y="6418701"/>
            <a:ext cx="645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ZDC, </a:t>
            </a:r>
            <a:r>
              <a:rPr lang="en-US" dirty="0" err="1"/>
              <a:t>LHCf</a:t>
            </a:r>
            <a:r>
              <a:rPr lang="en-US" dirty="0"/>
              <a:t> measure neutrals (n, π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 err="1">
                <a:sym typeface="Wingdings"/>
              </a:rPr>
              <a:t>γγ</a:t>
            </a:r>
            <a:r>
              <a:rPr lang="en-US" dirty="0">
                <a:sym typeface="Wingdings"/>
              </a:rPr>
              <a:t>) at very small angles. </a:t>
            </a:r>
          </a:p>
        </p:txBody>
      </p:sp>
    </p:spTree>
    <p:extLst>
      <p:ext uri="{BB962C8B-B14F-4D97-AF65-F5344CB8AC3E}">
        <p14:creationId xmlns:p14="http://schemas.microsoft.com/office/powerpoint/2010/main" val="235146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76" y="4479457"/>
            <a:ext cx="50883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a thought: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Bose Einstein Correlations</a:t>
            </a:r>
          </a:p>
          <a:p>
            <a:r>
              <a:rPr lang="en-US" dirty="0" smtClean="0"/>
              <a:t>Two same-sign </a:t>
            </a:r>
            <a:r>
              <a:rPr lang="en-US" dirty="0" err="1" smtClean="0"/>
              <a:t>pions</a:t>
            </a:r>
            <a:r>
              <a:rPr lang="en-US" dirty="0" smtClean="0"/>
              <a:t> (or </a:t>
            </a:r>
            <a:r>
              <a:rPr lang="en-US" dirty="0" err="1" smtClean="0"/>
              <a:t>kaons</a:t>
            </a:r>
            <a:r>
              <a:rPr lang="en-US" dirty="0" smtClean="0"/>
              <a:t>) close in phase space </a:t>
            </a:r>
          </a:p>
          <a:p>
            <a:r>
              <a:rPr lang="en-US" dirty="0" smtClean="0"/>
              <a:t>Correlation (excess) width </a:t>
            </a:r>
            <a:r>
              <a:rPr lang="en-US" dirty="0" smtClean="0">
                <a:sym typeface="Wingdings"/>
              </a:rPr>
              <a:t> size of emission region</a:t>
            </a:r>
          </a:p>
          <a:p>
            <a:r>
              <a:rPr lang="en-US" dirty="0" smtClean="0">
                <a:sym typeface="Wingdings"/>
              </a:rPr>
              <a:t>At </a:t>
            </a:r>
            <a:r>
              <a:rPr lang="en-US" dirty="0" err="1" smtClean="0">
                <a:sym typeface="Wingdings"/>
              </a:rPr>
              <a:t>θ</a:t>
            </a:r>
            <a:r>
              <a:rPr lang="en-US" dirty="0" smtClean="0">
                <a:sym typeface="Wingdings"/>
              </a:rPr>
              <a:t> ~ 0  transverse size (overlap)</a:t>
            </a:r>
          </a:p>
          <a:p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nterest in heavy-ion collisions … maybe </a:t>
            </a:r>
            <a:r>
              <a:rPr lang="en-US" dirty="0" err="1" smtClean="0">
                <a:sym typeface="Wingdings"/>
              </a:rPr>
              <a:t>pp</a:t>
            </a:r>
            <a:r>
              <a:rPr lang="en-US" dirty="0" smtClean="0">
                <a:sym typeface="Wingdings"/>
              </a:rPr>
              <a:t> too</a:t>
            </a:r>
          </a:p>
          <a:p>
            <a:r>
              <a:rPr lang="en-US" dirty="0" smtClean="0">
                <a:sym typeface="Wingdings"/>
              </a:rPr>
              <a:t>Correlate with central event.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038" y="607758"/>
            <a:ext cx="759564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 for 2 or more particles from same event.</a:t>
            </a:r>
          </a:p>
          <a:p>
            <a:r>
              <a:rPr lang="en-US" dirty="0" smtClean="0"/>
              <a:t>Positive and negative particles on opposite sides of pipe, near horizontal plane.</a:t>
            </a:r>
          </a:p>
          <a:p>
            <a:endParaRPr lang="en-US" dirty="0"/>
          </a:p>
          <a:p>
            <a:r>
              <a:rPr lang="en-US" dirty="0" smtClean="0"/>
              <a:t>Acceptances need to be calculated … may be small or zero for some particles</a:t>
            </a:r>
          </a:p>
          <a:p>
            <a:r>
              <a:rPr lang="en-US" dirty="0" smtClean="0"/>
              <a:t>But potentially: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J/</a:t>
            </a:r>
            <a:r>
              <a:rPr lang="en-US" sz="2000" dirty="0" err="1" smtClean="0">
                <a:solidFill>
                  <a:srgbClr val="0000FF"/>
                </a:solidFill>
              </a:rPr>
              <a:t>ψ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ψ</a:t>
            </a:r>
            <a:r>
              <a:rPr lang="en-US" sz="2000" dirty="0" smtClean="0">
                <a:solidFill>
                  <a:srgbClr val="0000FF"/>
                </a:solidFill>
              </a:rPr>
              <a:t>(2S)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FF"/>
                </a:solidFill>
              </a:rPr>
              <a:t>μ+μ</a:t>
            </a:r>
            <a:r>
              <a:rPr lang="en-US" sz="2000" dirty="0" smtClean="0">
                <a:solidFill>
                  <a:srgbClr val="0000FF"/>
                </a:solidFill>
              </a:rPr>
              <a:t>-,  </a:t>
            </a:r>
            <a:r>
              <a:rPr lang="en-US" sz="2400" dirty="0" err="1" smtClean="0">
                <a:solidFill>
                  <a:srgbClr val="0000FF"/>
                </a:solidFill>
              </a:rPr>
              <a:t>χ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J/</a:t>
            </a:r>
            <a:r>
              <a:rPr lang="en-US" sz="2000" dirty="0" err="1" smtClean="0">
                <a:solidFill>
                  <a:srgbClr val="0000FF"/>
                </a:solidFill>
              </a:rPr>
              <a:t>ψ</a:t>
            </a:r>
            <a:r>
              <a:rPr lang="en-US" sz="2000" dirty="0" smtClean="0">
                <a:solidFill>
                  <a:srgbClr val="0000FF"/>
                </a:solidFill>
              </a:rPr>
              <a:t> + </a:t>
            </a:r>
            <a:r>
              <a:rPr lang="en-US" sz="2000" dirty="0" err="1" smtClean="0">
                <a:solidFill>
                  <a:srgbClr val="0000FF"/>
                </a:solidFill>
              </a:rPr>
              <a:t>γ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Drell</a:t>
            </a:r>
            <a:r>
              <a:rPr lang="en-US" sz="2000" dirty="0" smtClean="0">
                <a:solidFill>
                  <a:srgbClr val="0000FF"/>
                </a:solidFill>
              </a:rPr>
              <a:t>-Yan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μ+μ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, </a:t>
            </a:r>
            <a:r>
              <a:rPr lang="en-US" sz="2000" dirty="0" err="1" smtClean="0">
                <a:solidFill>
                  <a:srgbClr val="0000FF"/>
                </a:solidFill>
              </a:rPr>
              <a:t>γγ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00FF"/>
                </a:solidFill>
              </a:rPr>
              <a:t>μ+μ</a:t>
            </a:r>
            <a:r>
              <a:rPr lang="en-US" sz="2000" dirty="0" smtClean="0">
                <a:solidFill>
                  <a:srgbClr val="0000FF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baseline="30000" dirty="0" smtClean="0">
                <a:solidFill>
                  <a:srgbClr val="0000FF"/>
                </a:solidFill>
              </a:rPr>
              <a:t>0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π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π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,  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Λ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 p π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D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 K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π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-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… </a:t>
            </a:r>
            <a:r>
              <a:rPr lang="en-US" sz="2400" dirty="0" err="1">
                <a:solidFill>
                  <a:srgbClr val="0000FF"/>
                </a:solidFill>
              </a:rPr>
              <a:t>χ</a:t>
            </a:r>
            <a:r>
              <a:rPr lang="en-US" sz="2000" baseline="-25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π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π, K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sz="20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, etc.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074" y="0"/>
            <a:ext cx="50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SAS </a:t>
            </a:r>
            <a:r>
              <a:rPr lang="en-US" sz="2400" u="sng" dirty="0">
                <a:solidFill>
                  <a:srgbClr val="0000FF"/>
                </a:solidFill>
              </a:rPr>
              <a:t>a</a:t>
            </a:r>
            <a:r>
              <a:rPr lang="en-US" sz="2400" u="sng" dirty="0" smtClean="0">
                <a:solidFill>
                  <a:srgbClr val="0000FF"/>
                </a:solidFill>
              </a:rPr>
              <a:t>s a Multi-particle Spectrometer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26" y="3117334"/>
            <a:ext cx="744709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forward charm and beauty also measured with single leading e and μ</a:t>
            </a:r>
          </a:p>
          <a:p>
            <a:r>
              <a:rPr lang="en-US" dirty="0"/>
              <a:t>L</a:t>
            </a:r>
            <a:r>
              <a:rPr lang="en-US" dirty="0" smtClean="0"/>
              <a:t>eptons can be identified (how well? Background from fakes?)</a:t>
            </a:r>
          </a:p>
          <a:p>
            <a:r>
              <a:rPr lang="en-US" dirty="0" smtClean="0"/>
              <a:t>Leptons from π, K decay will be known, and their decay lengths are very long!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γcτ</a:t>
            </a:r>
            <a:r>
              <a:rPr lang="en-US" dirty="0" smtClean="0">
                <a:solidFill>
                  <a:srgbClr val="0000FF"/>
                </a:solidFill>
              </a:rPr>
              <a:t> (π) = 340 km at 2.5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r>
              <a:rPr lang="en-US" dirty="0" smtClean="0">
                <a:solidFill>
                  <a:srgbClr val="0000FF"/>
                </a:solidFill>
              </a:rPr>
              <a:t> !</a:t>
            </a: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6129780" y="4534396"/>
            <a:ext cx="269875" cy="1031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00775" y="5202733"/>
            <a:ext cx="269875" cy="1031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18250" y="5048250"/>
            <a:ext cx="1698625" cy="271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65875" y="5319375"/>
            <a:ext cx="1651000" cy="246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16875" y="4879567"/>
            <a:ext cx="99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dirty="0" err="1" smtClean="0"/>
              <a:t>Δp</a:t>
            </a:r>
            <a:endParaRPr lang="en-US" dirty="0" smtClean="0"/>
          </a:p>
          <a:p>
            <a:r>
              <a:rPr lang="en-US" dirty="0" smtClean="0"/>
              <a:t>~ 1/D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1043" y="53193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0275" y="48408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8214" y="531937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00151" y="5210175"/>
            <a:ext cx="0" cy="39391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0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879" y="76097"/>
            <a:ext cx="499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Heavy – ion collisions (ALICE Specialty)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65" y="677072"/>
            <a:ext cx="7480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far : p + </a:t>
            </a:r>
            <a:r>
              <a:rPr lang="en-US" dirty="0" err="1" smtClean="0"/>
              <a:t>Pb</a:t>
            </a:r>
            <a:r>
              <a:rPr lang="en-US" dirty="0" smtClean="0"/>
              <a:t> and </a:t>
            </a:r>
            <a:r>
              <a:rPr lang="en-US" dirty="0" err="1" smtClean="0"/>
              <a:t>Pb</a:t>
            </a:r>
            <a:r>
              <a:rPr lang="en-US" dirty="0" smtClean="0"/>
              <a:t> + </a:t>
            </a:r>
            <a:r>
              <a:rPr lang="en-US" dirty="0" err="1" smtClean="0"/>
              <a:t>Pb</a:t>
            </a:r>
            <a:r>
              <a:rPr lang="en-US" dirty="0" smtClean="0"/>
              <a:t>, with p + p in ALICE as “control” to study changes.</a:t>
            </a:r>
          </a:p>
          <a:p>
            <a:r>
              <a:rPr lang="en-US" dirty="0" smtClean="0"/>
              <a:t>One day (feasible) : p + N and N + N as in atmosphere</a:t>
            </a:r>
          </a:p>
          <a:p>
            <a:r>
              <a:rPr lang="en-US" dirty="0" smtClean="0"/>
              <a:t>Must be many interesting studies to do with SAS.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Here just two off “top-of-the-head”: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4674" y="2373559"/>
            <a:ext cx="914400" cy="16327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7074" y="3342342"/>
            <a:ext cx="914400" cy="163276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740" y="2004227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Head-on view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 rot="3498303">
            <a:off x="1179384" y="3266752"/>
            <a:ext cx="393128" cy="634965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13226" y="3462071"/>
            <a:ext cx="1011864" cy="1084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13226" y="3604692"/>
            <a:ext cx="7711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7740" y="3589574"/>
            <a:ext cx="9682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85947" y="3570568"/>
            <a:ext cx="526816" cy="129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5867" y="3570766"/>
            <a:ext cx="67008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2034" y="3516616"/>
            <a:ext cx="670080" cy="108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29683" y="3098313"/>
            <a:ext cx="128903" cy="4183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49154" y="2960832"/>
            <a:ext cx="304800" cy="587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29683" y="2951017"/>
            <a:ext cx="0" cy="565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58729" y="3570568"/>
            <a:ext cx="152400" cy="512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22473" y="3495671"/>
            <a:ext cx="126947" cy="722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61172" y="3301271"/>
            <a:ext cx="192031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Jets this way emerge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ot quenched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769074" y="2434513"/>
            <a:ext cx="1236236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Jets this way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quenched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364987" y="3648071"/>
            <a:ext cx="88926" cy="569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71814" y="1597182"/>
            <a:ext cx="332153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Bose-Einstein correlations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between π+π+ &amp; π-π- </a:t>
            </a:r>
            <a:r>
              <a:rPr lang="en-US" dirty="0" smtClean="0"/>
              <a:t>close in</a:t>
            </a:r>
          </a:p>
          <a:p>
            <a:r>
              <a:rPr lang="en-US" dirty="0"/>
              <a:t>m</a:t>
            </a:r>
            <a:r>
              <a:rPr lang="en-US" dirty="0" smtClean="0"/>
              <a:t>omentum measure size of</a:t>
            </a:r>
          </a:p>
          <a:p>
            <a:r>
              <a:rPr lang="en-US" dirty="0"/>
              <a:t>p</a:t>
            </a:r>
            <a:r>
              <a:rPr lang="en-US" dirty="0" smtClean="0"/>
              <a:t>ion emission region.</a:t>
            </a:r>
          </a:p>
          <a:p>
            <a:r>
              <a:rPr lang="en-US" dirty="0" smtClean="0"/>
              <a:t>Directional: correlate with </a:t>
            </a:r>
            <a:r>
              <a:rPr lang="en-US" dirty="0" err="1" smtClean="0"/>
              <a:t>φ</a:t>
            </a:r>
            <a:r>
              <a:rPr lang="en-US" dirty="0" smtClean="0"/>
              <a:t>(jets)</a:t>
            </a:r>
            <a:endParaRPr lang="en-US" dirty="0"/>
          </a:p>
        </p:txBody>
      </p:sp>
      <p:pic>
        <p:nvPicPr>
          <p:cNvPr id="41" name="Picture 40" descr="Screenshot 2015-10-10 10.4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81" y="4217982"/>
            <a:ext cx="4372823" cy="2597876"/>
          </a:xfrm>
          <a:prstGeom prst="rect">
            <a:avLst/>
          </a:prstGeom>
        </p:spPr>
      </p:pic>
      <p:pic>
        <p:nvPicPr>
          <p:cNvPr id="42" name="Picture 41" descr="Screenshot 2015-10-10 10.31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86" y="3505760"/>
            <a:ext cx="2758414" cy="33522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88187" y="5662812"/>
            <a:ext cx="199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PRL 105 (2010) 029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27041" y="3310134"/>
            <a:ext cx="311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 129B (1983) 269 (R807, AFS)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96888" y="5856864"/>
            <a:ext cx="73037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42114" y="5560149"/>
            <a:ext cx="0" cy="59342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3593" y="5629582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5441" y="5632598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07379" y="5190817"/>
            <a:ext cx="175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own beam pipe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96363" y="1907091"/>
            <a:ext cx="198364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fragments:</a:t>
            </a:r>
          </a:p>
          <a:p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, t, He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 He</a:t>
            </a:r>
            <a:r>
              <a:rPr lang="en-US" baseline="30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, Li…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749" y="54055"/>
            <a:ext cx="81417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ALICE has </a:t>
            </a:r>
            <a:r>
              <a:rPr lang="en-US" b="1" dirty="0" err="1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collisions </a:t>
            </a:r>
            <a:r>
              <a:rPr lang="en-US" dirty="0" smtClean="0"/>
              <a:t>“for free” for most of the LHC running</a:t>
            </a:r>
          </a:p>
          <a:p>
            <a:r>
              <a:rPr lang="en-US" dirty="0" smtClean="0"/>
              <a:t>Cannot compete with ATLAS and CMS for high mass/high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Luminosity/pile-up much lower (good for SAS) and appropriate detectors.</a:t>
            </a:r>
          </a:p>
          <a:p>
            <a:endParaRPr lang="en-US" dirty="0"/>
          </a:p>
          <a:p>
            <a:r>
              <a:rPr lang="en-US" dirty="0" smtClean="0"/>
              <a:t>Focus (</a:t>
            </a:r>
            <a:r>
              <a:rPr lang="en-US" dirty="0" err="1" smtClean="0"/>
              <a:t>pp</a:t>
            </a:r>
            <a:r>
              <a:rPr lang="en-US" dirty="0" smtClean="0"/>
              <a:t>) is on high multiplicity events, particle correlations, heavy flavor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Can have unique strong interaction program with SAS  (maybe competing with </a:t>
            </a:r>
            <a:r>
              <a:rPr lang="en-US" dirty="0" err="1" smtClean="0"/>
              <a:t>LHCb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749" y="1994582"/>
            <a:ext cx="6728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LHCb</a:t>
            </a:r>
            <a:r>
              <a:rPr lang="en-US" b="1" dirty="0" smtClean="0">
                <a:solidFill>
                  <a:srgbClr val="FF0000"/>
                </a:solidFill>
              </a:rPr>
              <a:t> focus is on charm and beauty, forward </a:t>
            </a:r>
            <a:r>
              <a:rPr lang="en-US" dirty="0" smtClean="0"/>
              <a:t>(but not </a:t>
            </a:r>
            <a:r>
              <a:rPr lang="en-US" b="1" i="1" dirty="0" smtClean="0">
                <a:solidFill>
                  <a:srgbClr val="0000FF"/>
                </a:solidFill>
              </a:rPr>
              <a:t>this </a:t>
            </a:r>
            <a:r>
              <a:rPr lang="en-US" dirty="0" smtClean="0"/>
              <a:t>forward)</a:t>
            </a:r>
          </a:p>
          <a:p>
            <a:r>
              <a:rPr lang="en-US" dirty="0" smtClean="0"/>
              <a:t>Also low PU (good) with β* = 5m (not 0.55m)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SAS extends spectrometer to y ~ 8, 9</a:t>
            </a:r>
          </a:p>
          <a:p>
            <a:r>
              <a:rPr lang="en-US" dirty="0" smtClean="0"/>
              <a:t>Acceptances not yet calculated but will be (</a:t>
            </a:r>
            <a:r>
              <a:rPr lang="en-US" dirty="0" err="1" smtClean="0"/>
              <a:t>Gianluca</a:t>
            </a:r>
            <a:r>
              <a:rPr lang="en-US" dirty="0" smtClean="0"/>
              <a:t> </a:t>
            </a:r>
            <a:r>
              <a:rPr lang="en-US" dirty="0" err="1" smtClean="0"/>
              <a:t>Cavoto</a:t>
            </a:r>
            <a:r>
              <a:rPr lang="en-US" dirty="0"/>
              <a:t> </a:t>
            </a:r>
            <a:r>
              <a:rPr lang="en-US" dirty="0" smtClean="0"/>
              <a:t>inter alia).</a:t>
            </a:r>
            <a:endParaRPr lang="en-US" dirty="0"/>
          </a:p>
        </p:txBody>
      </p:sp>
      <p:pic>
        <p:nvPicPr>
          <p:cNvPr id="5" name="Picture 4" descr="LayoutIR8WithCounter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/>
          <a:stretch/>
        </p:blipFill>
        <p:spPr>
          <a:xfrm>
            <a:off x="0" y="3254674"/>
            <a:ext cx="9144000" cy="25465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23147" y="5839501"/>
            <a:ext cx="12183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288" y="5832080"/>
            <a:ext cx="15848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624" y="583208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80142" y="583208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2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516" y="4204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00FF"/>
                </a:solidFill>
              </a:rPr>
              <a:t>Tracking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400" y="630182"/>
            <a:ext cx="706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recision tracking immediately behind (thin!) vacuum pipe window (Be?)</a:t>
            </a:r>
          </a:p>
          <a:p>
            <a:r>
              <a:rPr lang="en-US" dirty="0" smtClean="0"/>
              <a:t>No field so straight tracks.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013" y="1346318"/>
            <a:ext cx="8115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x, y, dx/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dz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dy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dz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at z   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σ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x,y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) = 10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μm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over 2m -&gt; 5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μrad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err="1" smtClean="0">
                <a:solidFill>
                  <a:srgbClr val="0000FF"/>
                </a:solidFill>
                <a:sym typeface="Wingdings"/>
              </a:rPr>
              <a:t>Cf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bend of 6.5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TeV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proton ~ 1500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μrad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</a:p>
          <a:p>
            <a:pPr marL="342900" indent="-342900">
              <a:buFont typeface="Wingdings" charset="0"/>
              <a:buChar char="à"/>
            </a:pP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Projection of track back  momentum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dp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/p &lt; ~ 0.5%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if from primary vertex.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Can be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matched with energy from calorimeter if hadron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Background from showers in upstream pipe etc. can be reduced or even eliminated.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Tracking measures |Q| also.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14897"/>
              </p:ext>
            </p:extLst>
          </p:nvPr>
        </p:nvGraphicFramePr>
        <p:xfrm>
          <a:off x="4527550" y="3346450"/>
          <a:ext cx="88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88900" imgH="165100" progId="Equation.3">
                  <p:embed/>
                </p:oleObj>
              </mc:Choice>
              <mc:Fallback>
                <p:oleObj name="Equation" r:id="rId3" imgW="88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7550" y="3346450"/>
                        <a:ext cx="88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42590" y="1773188"/>
            <a:ext cx="267107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Θ</a:t>
            </a:r>
            <a:r>
              <a:rPr lang="en-US" dirty="0" smtClean="0">
                <a:solidFill>
                  <a:srgbClr val="0000FF"/>
                </a:solidFill>
              </a:rPr>
              <a:t> = 0.3 B.L(Tm) / p (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r>
              <a:rPr lang="en-US" dirty="0" smtClean="0">
                <a:solidFill>
                  <a:srgbClr val="0000FF"/>
                </a:solidFill>
              </a:rPr>
              <a:t>/c)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653" y="4298787"/>
            <a:ext cx="639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]                     [x, y, </a:t>
            </a:r>
            <a:r>
              <a:rPr lang="en-US" sz="2400" dirty="0" err="1" smtClean="0"/>
              <a:t>θ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θ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E = p]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at collision                                     at z (Q known)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32244" y="4618952"/>
            <a:ext cx="977668" cy="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685" y="1256436"/>
            <a:ext cx="89183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</a:t>
            </a:r>
            <a:r>
              <a:rPr lang="en-US" b="1" dirty="0" smtClean="0">
                <a:solidFill>
                  <a:srgbClr val="FF0000"/>
                </a:solidFill>
              </a:rPr>
              <a:t>silicon strips </a:t>
            </a:r>
            <a:r>
              <a:rPr lang="en-US" dirty="0" smtClean="0"/>
              <a:t>(low occupancy) in 3 orientations, or </a:t>
            </a:r>
            <a:r>
              <a:rPr lang="en-US" b="1" dirty="0" smtClean="0">
                <a:solidFill>
                  <a:srgbClr val="FF0000"/>
                </a:solidFill>
              </a:rPr>
              <a:t>pixels</a:t>
            </a:r>
            <a:r>
              <a:rPr lang="en-US" dirty="0" smtClean="0"/>
              <a:t>, standard technology.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3D silicon rad hard, “edgeless” </a:t>
            </a:r>
            <a:r>
              <a:rPr lang="en-US" dirty="0" smtClean="0"/>
              <a:t>probably good solution. Not yet “off the shelf” but</a:t>
            </a:r>
          </a:p>
          <a:p>
            <a:r>
              <a:rPr lang="en-US" dirty="0" smtClean="0"/>
              <a:t>being developed, by end 2016 could be standard. Non-3D is standard now. </a:t>
            </a:r>
          </a:p>
          <a:p>
            <a:r>
              <a:rPr lang="en-US" dirty="0" smtClean="0"/>
              <a:t>About 12 planes e.g. </a:t>
            </a:r>
            <a:r>
              <a:rPr lang="en-US" b="1" dirty="0" smtClean="0">
                <a:solidFill>
                  <a:srgbClr val="FF0000"/>
                </a:solidFill>
              </a:rPr>
              <a:t>4 triplets </a:t>
            </a:r>
            <a:r>
              <a:rPr lang="en-US" dirty="0" smtClean="0"/>
              <a:t>? Two tracking stations on + and – sides, </a:t>
            </a:r>
            <a:r>
              <a:rPr lang="en-US" b="1" dirty="0" smtClean="0">
                <a:solidFill>
                  <a:srgbClr val="FF0000"/>
                </a:solidFill>
              </a:rPr>
              <a:t>Area ~ 10cm x 10 cm.</a:t>
            </a:r>
          </a:p>
          <a:p>
            <a:r>
              <a:rPr lang="en-US" dirty="0" smtClean="0"/>
              <a:t>Only ~ 0.2 m</a:t>
            </a:r>
            <a:r>
              <a:rPr lang="en-US" baseline="30000" dirty="0" smtClean="0"/>
              <a:t>2</a:t>
            </a:r>
            <a:r>
              <a:rPr lang="en-US" dirty="0" smtClean="0"/>
              <a:t>, latch on to an order from the big experiments like CMS?</a:t>
            </a:r>
          </a:p>
          <a:p>
            <a:endParaRPr lang="en-US" dirty="0"/>
          </a:p>
          <a:p>
            <a:r>
              <a:rPr lang="en-US" dirty="0" smtClean="0"/>
              <a:t>This could provide a level 1 trigger requiring a track through, and could “look up”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desired in simple fast trigger processor.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690" y="284057"/>
            <a:ext cx="805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Tracking is a solved problem, many solutions, much experience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pic>
        <p:nvPicPr>
          <p:cNvPr id="4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447"/>
          <a:stretch>
            <a:fillRect/>
          </a:stretch>
        </p:blipFill>
        <p:spPr bwMode="auto">
          <a:xfrm>
            <a:off x="3712141" y="3834929"/>
            <a:ext cx="4278351" cy="283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439" y="4384102"/>
            <a:ext cx="2617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3D silicon: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Columns front-back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Drift is sideways.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Planned for CT-PPS etc.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87195" y="3564760"/>
            <a:ext cx="0" cy="2751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7317" y="4178406"/>
            <a:ext cx="9797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122" y="337168"/>
            <a:ext cx="2057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Calorimeters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96" y="1266075"/>
            <a:ext cx="79257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Wanted for energy measurement</a:t>
            </a:r>
          </a:p>
          <a:p>
            <a:r>
              <a:rPr lang="en-US" sz="2000" dirty="0" smtClean="0"/>
              <a:t> Complements tracks </a:t>
            </a:r>
            <a:r>
              <a:rPr lang="en-US" sz="2000" dirty="0" err="1" smtClean="0"/>
              <a:t>Δp</a:t>
            </a:r>
            <a:r>
              <a:rPr lang="en-US" sz="2000" dirty="0" smtClean="0"/>
              <a:t>/p ~ 1% if 1</a:t>
            </a:r>
            <a:r>
              <a:rPr lang="en-US" sz="2000" baseline="30000" dirty="0" smtClean="0"/>
              <a:t>ry</a:t>
            </a:r>
            <a:r>
              <a:rPr lang="en-US" sz="2000" dirty="0" smtClean="0"/>
              <a:t> , and ΔE/E ~ 5% probably achievable.</a:t>
            </a:r>
          </a:p>
          <a:p>
            <a:r>
              <a:rPr lang="en-US" sz="2000" dirty="0" smtClean="0"/>
              <a:t>Follow track upstream with p = E to z = 0. </a:t>
            </a:r>
            <a:endParaRPr lang="en-US" sz="2000" dirty="0"/>
          </a:p>
          <a:p>
            <a:r>
              <a:rPr lang="en-US" sz="2000" dirty="0" smtClean="0"/>
              <a:t>Primaries have x = y = 0 at z = 0, background not.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EM : probably not useful behind TRD (a few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already … TRD as ECAL?)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HADronic</a:t>
            </a:r>
            <a:r>
              <a:rPr lang="en-US" sz="2000" dirty="0" smtClean="0"/>
              <a:t> sections … can be very deep (even 3m); </a:t>
            </a:r>
            <a:r>
              <a:rPr lang="en-US" sz="2000" dirty="0" err="1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(W) = 10 cm </a:t>
            </a:r>
          </a:p>
          <a:p>
            <a:endParaRPr lang="en-US" sz="2000" dirty="0"/>
          </a:p>
          <a:p>
            <a:r>
              <a:rPr lang="en-US" sz="2000" dirty="0" smtClean="0"/>
              <a:t>– good </a:t>
            </a:r>
            <a:r>
              <a:rPr lang="en-US" sz="2000" dirty="0" err="1" smtClean="0"/>
              <a:t>muon</a:t>
            </a:r>
            <a:r>
              <a:rPr lang="en-US" sz="2000" dirty="0" smtClean="0"/>
              <a:t> filter</a:t>
            </a:r>
          </a:p>
          <a:p>
            <a:endParaRPr lang="en-US" sz="2000" dirty="0" smtClean="0"/>
          </a:p>
          <a:p>
            <a:r>
              <a:rPr lang="en-US" sz="2000" dirty="0" smtClean="0"/>
              <a:t>Can profit from major developments in high granularity calorimeters</a:t>
            </a:r>
          </a:p>
          <a:p>
            <a:r>
              <a:rPr lang="en-US" sz="2000" dirty="0" smtClean="0"/>
              <a:t>But our modules much smaller (</a:t>
            </a:r>
            <a:r>
              <a:rPr lang="en-US" sz="2000" dirty="0" err="1" smtClean="0"/>
              <a:t>protoype</a:t>
            </a:r>
            <a:r>
              <a:rPr lang="en-US" sz="2000" dirty="0" smtClean="0"/>
              <a:t> test module size)</a:t>
            </a:r>
          </a:p>
        </p:txBody>
      </p:sp>
    </p:spTree>
    <p:extLst>
      <p:ext uri="{BB962C8B-B14F-4D97-AF65-F5344CB8AC3E}">
        <p14:creationId xmlns:p14="http://schemas.microsoft.com/office/powerpoint/2010/main" val="207989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1 22.5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9" y="756185"/>
            <a:ext cx="8639279" cy="60671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014009" y="3645503"/>
            <a:ext cx="1101162" cy="9567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4008" y="4602242"/>
            <a:ext cx="0" cy="1286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57304" y="4657572"/>
            <a:ext cx="171573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Discard this part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33792" y="4837299"/>
            <a:ext cx="680217" cy="77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0377" y="3978042"/>
            <a:ext cx="171641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 just keep this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18193" y="4353218"/>
            <a:ext cx="347553" cy="428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57304" y="5008817"/>
            <a:ext cx="510314" cy="269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95667" y="108376"/>
            <a:ext cx="302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Calorimeter Example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5645" y="6313315"/>
            <a:ext cx="17547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 </a:t>
            </a:r>
            <a:r>
              <a:rPr lang="en-US" dirty="0" err="1" smtClean="0"/>
              <a:t>Sicking’s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10-01 22.5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" y="805644"/>
            <a:ext cx="4216400" cy="5524500"/>
          </a:xfrm>
          <a:prstGeom prst="rect">
            <a:avLst/>
          </a:prstGeom>
        </p:spPr>
      </p:pic>
      <p:pic>
        <p:nvPicPr>
          <p:cNvPr id="4" name="Picture 3" descr="Screenshot 2015-10-01 23.0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44" y="1085662"/>
            <a:ext cx="4051300" cy="490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0823" y="17823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beam data and predictions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8275" y="900996"/>
            <a:ext cx="30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granular 3D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9171" y="5890182"/>
            <a:ext cx="344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of 3D “shape”  help correct</a:t>
            </a:r>
          </a:p>
          <a:p>
            <a:r>
              <a:rPr lang="en-US" dirty="0"/>
              <a:t>f</a:t>
            </a:r>
            <a:r>
              <a:rPr lang="en-US" dirty="0" smtClean="0"/>
              <a:t>or side leakage (only on pipe side)</a:t>
            </a:r>
          </a:p>
          <a:p>
            <a:r>
              <a:rPr lang="en-US" dirty="0" smtClean="0"/>
              <a:t>(side-catcher?)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43112" y="-6431"/>
            <a:ext cx="17547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 </a:t>
            </a:r>
            <a:r>
              <a:rPr lang="en-US" dirty="0" err="1" smtClean="0"/>
              <a:t>Sicking’s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1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1 23.0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2124" y="37671"/>
            <a:ext cx="17547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 </a:t>
            </a:r>
            <a:r>
              <a:rPr lang="en-US" dirty="0" err="1" smtClean="0"/>
              <a:t>Sicking’s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1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01 23.0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0" y="153208"/>
            <a:ext cx="7663763" cy="6143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70" y="6297153"/>
            <a:ext cx="8521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Tungsten Scintillator Calorimeter 2.5 – 3 m deep should be fine, and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(E)/E ~ 5%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9122" y="153208"/>
            <a:ext cx="17547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 </a:t>
            </a:r>
            <a:r>
              <a:rPr lang="en-US" dirty="0" err="1" smtClean="0"/>
              <a:t>Sicking’s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5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4284" y="527187"/>
            <a:ext cx="8025642" cy="5170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Idea, using 10 – 15 m of space in front of TAN: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0000FF"/>
                </a:solidFill>
              </a:rPr>
              <a:t>MBX dipoles </a:t>
            </a:r>
            <a:r>
              <a:rPr lang="en-US" dirty="0" smtClean="0"/>
              <a:t>(Integral </a:t>
            </a:r>
            <a:r>
              <a:rPr lang="en-US" dirty="0" err="1" smtClean="0"/>
              <a:t>B.dL</a:t>
            </a:r>
            <a:r>
              <a:rPr lang="en-US" dirty="0" smtClean="0"/>
              <a:t> ~ 30 Tm) as </a:t>
            </a:r>
            <a:r>
              <a:rPr lang="en-US" b="1" dirty="0" smtClean="0">
                <a:solidFill>
                  <a:srgbClr val="0000FF"/>
                </a:solidFill>
              </a:rPr>
              <a:t>spectrometer magnets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Use straight section from ~ </a:t>
            </a:r>
            <a:r>
              <a:rPr lang="en-US" b="1" dirty="0" smtClean="0">
                <a:solidFill>
                  <a:srgbClr val="0000FF"/>
                </a:solidFill>
              </a:rPr>
              <a:t>85m to 140m </a:t>
            </a:r>
            <a:r>
              <a:rPr lang="en-US" dirty="0" smtClean="0"/>
              <a:t>(TAN absorber) space.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Special vacuum chamber </a:t>
            </a:r>
            <a:r>
              <a:rPr lang="en-US" dirty="0" smtClean="0"/>
              <a:t>design for particles to emerge through minimal material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Precision tracking </a:t>
            </a:r>
            <a:r>
              <a:rPr lang="en-US" dirty="0" smtClean="0"/>
              <a:t>(silicon strips or pixels) over a </a:t>
            </a:r>
            <a:r>
              <a:rPr lang="en-US" dirty="0"/>
              <a:t>2</a:t>
            </a:r>
            <a:r>
              <a:rPr lang="en-US" dirty="0" smtClean="0"/>
              <a:t> m (</a:t>
            </a:r>
            <a:r>
              <a:rPr lang="en-US" dirty="0" err="1" smtClean="0"/>
              <a:t>θx</a:t>
            </a:r>
            <a:r>
              <a:rPr lang="en-US" dirty="0" smtClean="0"/>
              <a:t>, </a:t>
            </a:r>
            <a:r>
              <a:rPr lang="en-US" dirty="0" err="1" smtClean="0"/>
              <a:t>θy</a:t>
            </a:r>
            <a:r>
              <a:rPr lang="en-US" dirty="0"/>
              <a:t> </a:t>
            </a:r>
            <a:r>
              <a:rPr lang="en-US" dirty="0" smtClean="0"/>
              <a:t>to a few </a:t>
            </a:r>
            <a:r>
              <a:rPr lang="en-US" dirty="0" err="1" smtClean="0"/>
              <a:t>μrad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Transition Radiation Detectors </a:t>
            </a:r>
            <a:r>
              <a:rPr lang="en-US" dirty="0" smtClean="0"/>
              <a:t>for </a:t>
            </a:r>
            <a:r>
              <a:rPr lang="en-US" dirty="0" err="1" smtClean="0"/>
              <a:t>γ</a:t>
            </a:r>
            <a:r>
              <a:rPr lang="en-US" dirty="0" smtClean="0"/>
              <a:t> = E/m in 10</a:t>
            </a:r>
            <a:r>
              <a:rPr lang="en-US" baseline="30000" dirty="0"/>
              <a:t>3</a:t>
            </a:r>
            <a:r>
              <a:rPr lang="en-US" dirty="0" smtClean="0"/>
              <a:t> – 3. 10</a:t>
            </a:r>
            <a:r>
              <a:rPr lang="en-US" baseline="30000" dirty="0"/>
              <a:t>4</a:t>
            </a:r>
            <a:r>
              <a:rPr lang="en-US" dirty="0" smtClean="0"/>
              <a:t> region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Hadron Calorimeter</a:t>
            </a:r>
            <a:r>
              <a:rPr lang="en-US" dirty="0" smtClean="0"/>
              <a:t> for </a:t>
            </a:r>
            <a:r>
              <a:rPr lang="en-US" dirty="0"/>
              <a:t>e</a:t>
            </a:r>
            <a:r>
              <a:rPr lang="en-US" dirty="0" smtClean="0"/>
              <a:t>nergy measurement </a:t>
            </a:r>
            <a:endParaRPr lang="en-US" dirty="0"/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Muon</a:t>
            </a:r>
            <a:r>
              <a:rPr lang="en-US" b="1" dirty="0" smtClean="0">
                <a:solidFill>
                  <a:srgbClr val="0000FF"/>
                </a:solidFill>
              </a:rPr>
              <a:t> tracking </a:t>
            </a:r>
            <a:r>
              <a:rPr lang="en-US" dirty="0" smtClean="0"/>
              <a:t>behind calorimeter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Bent crystal to channel </a:t>
            </a:r>
            <a:r>
              <a:rPr lang="en-US" dirty="0" smtClean="0"/>
              <a:t>and so accept highest momenta (&gt;~ 4.5 </a:t>
            </a:r>
            <a:r>
              <a:rPr lang="en-US" dirty="0" err="1" smtClean="0"/>
              <a:t>TeV</a:t>
            </a:r>
            <a:r>
              <a:rPr lang="en-US" dirty="0" smtClean="0"/>
              <a:t>, ~4 </a:t>
            </a:r>
            <a:r>
              <a:rPr lang="en-US" dirty="0" err="1" smtClean="0"/>
              <a:t>mrad</a:t>
            </a:r>
            <a:r>
              <a:rPr lang="en-US" dirty="0" smtClean="0"/>
              <a:t> bend)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9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10-02 07.4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73" y="0"/>
            <a:ext cx="5212184" cy="2929297"/>
          </a:xfrm>
          <a:prstGeom prst="rect">
            <a:avLst/>
          </a:prstGeom>
        </p:spPr>
      </p:pic>
      <p:pic>
        <p:nvPicPr>
          <p:cNvPr id="4" name="Picture 3" descr="Screenshot 2015-10-02 07.4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8" y="2929297"/>
            <a:ext cx="7109022" cy="301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3626"/>
            <a:ext cx="8891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harsher environment , very high pile-up, energy density/25 ns, mechanical constraints,</a:t>
            </a:r>
          </a:p>
          <a:p>
            <a:r>
              <a:rPr lang="en-US" dirty="0" smtClean="0"/>
              <a:t>Hard to access operation for ~ a decade. </a:t>
            </a:r>
            <a:r>
              <a:rPr lang="en-US" dirty="0" smtClean="0">
                <a:sym typeface="Wingdings"/>
              </a:rPr>
              <a:t> A very big effort developing. $$$</a:t>
            </a:r>
          </a:p>
          <a:p>
            <a:r>
              <a:rPr lang="en-US" dirty="0" smtClean="0">
                <a:sym typeface="Wingdings"/>
              </a:rPr>
              <a:t>SAS ~ test beam prototype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.            “Maybe we could get one?”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585" y="37671"/>
            <a:ext cx="21633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Slawek</a:t>
            </a:r>
            <a:r>
              <a:rPr lang="en-US" dirty="0" smtClean="0"/>
              <a:t> </a:t>
            </a:r>
            <a:r>
              <a:rPr lang="en-US" dirty="0" err="1" smtClean="0"/>
              <a:t>Tkaczyk’s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8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02 07.4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4" y="498397"/>
            <a:ext cx="8277725" cy="6404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585" y="37671"/>
            <a:ext cx="21633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Slawek</a:t>
            </a:r>
            <a:r>
              <a:rPr lang="en-US" dirty="0" smtClean="0"/>
              <a:t> </a:t>
            </a:r>
            <a:r>
              <a:rPr lang="en-US" dirty="0" err="1" smtClean="0"/>
              <a:t>Tkaczyk’s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2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2 07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" y="1451603"/>
            <a:ext cx="3225377" cy="4929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09" y="339975"/>
            <a:ext cx="8206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Test beam modules </a:t>
            </a:r>
            <a:r>
              <a:rPr lang="en-US" dirty="0" smtClean="0"/>
              <a:t>: Hanging file design</a:t>
            </a:r>
          </a:p>
          <a:p>
            <a:r>
              <a:rPr lang="en-US" dirty="0" smtClean="0"/>
              <a:t>Very versatile if flexibility desired (Can change configuration, insert special layers, etc.</a:t>
            </a:r>
          </a:p>
          <a:p>
            <a:r>
              <a:rPr lang="en-US" dirty="0" smtClean="0"/>
              <a:t>Could be appropriate for SAS. Two support rails for each of the two modules.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6332" y="1781101"/>
            <a:ext cx="422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major complication for CMS is cooling, as</a:t>
            </a:r>
          </a:p>
          <a:p>
            <a:r>
              <a:rPr lang="en-US" dirty="0" err="1" smtClean="0"/>
              <a:t>Calo</a:t>
            </a:r>
            <a:r>
              <a:rPr lang="en-US" dirty="0" smtClean="0"/>
              <a:t> in confined space.</a:t>
            </a:r>
          </a:p>
        </p:txBody>
      </p:sp>
      <p:pic>
        <p:nvPicPr>
          <p:cNvPr id="8" name="Picture 7" descr="Screenshot 2015-10-02 08.0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32" y="2840812"/>
            <a:ext cx="3792246" cy="3540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585" y="37671"/>
            <a:ext cx="21633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Slawek</a:t>
            </a:r>
            <a:r>
              <a:rPr lang="en-US" dirty="0" smtClean="0"/>
              <a:t> </a:t>
            </a:r>
            <a:r>
              <a:rPr lang="en-US" dirty="0" err="1" smtClean="0"/>
              <a:t>Tkaczyk’s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344467">
            <a:off x="4154517" y="3780127"/>
            <a:ext cx="37395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SAS cooling simpler: blow cold air.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8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829" y="625628"/>
            <a:ext cx="852619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hadron calorimeter, compact (tungsten plates) to </a:t>
            </a:r>
            <a:r>
              <a:rPr lang="en-US" dirty="0" err="1" smtClean="0"/>
              <a:t>minimise</a:t>
            </a:r>
            <a:r>
              <a:rPr lang="en-US" dirty="0" smtClean="0"/>
              <a:t> lateral leakage can be</a:t>
            </a:r>
          </a:p>
          <a:p>
            <a:r>
              <a:rPr lang="en-US" dirty="0"/>
              <a:t>m</a:t>
            </a:r>
            <a:r>
              <a:rPr lang="en-US" dirty="0" smtClean="0"/>
              <a:t>ade in ~ 2.5  m of longitudinal space.</a:t>
            </a:r>
          </a:p>
          <a:p>
            <a:endParaRPr lang="en-US" dirty="0"/>
          </a:p>
          <a:p>
            <a:r>
              <a:rPr lang="en-US" dirty="0" smtClean="0"/>
              <a:t>Sampling can be with scintillator tiles or bars, silicon pads, or “other” …</a:t>
            </a:r>
          </a:p>
          <a:p>
            <a:r>
              <a:rPr lang="en-US" dirty="0" smtClean="0"/>
              <a:t>Readout of scintillator can be with PMTs or (now cheap and fast) </a:t>
            </a:r>
            <a:r>
              <a:rPr lang="en-US" dirty="0" err="1" smtClean="0"/>
              <a:t>SiPMs</a:t>
            </a:r>
            <a:endParaRPr lang="en-US" dirty="0" smtClean="0"/>
          </a:p>
          <a:p>
            <a:r>
              <a:rPr lang="en-US" dirty="0" smtClean="0"/>
              <a:t>Could include special imaging layers (</a:t>
            </a:r>
            <a:r>
              <a:rPr lang="en-US" dirty="0" err="1" smtClean="0"/>
              <a:t>micromegas</a:t>
            </a:r>
            <a:r>
              <a:rPr lang="en-US" dirty="0" smtClean="0"/>
              <a:t>?) if useful.</a:t>
            </a:r>
          </a:p>
          <a:p>
            <a:endParaRPr lang="en-US" dirty="0" smtClean="0"/>
          </a:p>
          <a:p>
            <a:r>
              <a:rPr lang="en-US" dirty="0" smtClean="0"/>
              <a:t>As occupancy low, and we know from tracking where charge particles enter,</a:t>
            </a:r>
          </a:p>
          <a:p>
            <a:r>
              <a:rPr lang="en-US" dirty="0"/>
              <a:t>b</a:t>
            </a:r>
            <a:r>
              <a:rPr lang="en-US" dirty="0" smtClean="0"/>
              <a:t>ars (e.g. 1cm x 20 cm x 5 mm) in an x-y or u-v-x layer arrangement OK.</a:t>
            </a:r>
          </a:p>
          <a:p>
            <a:endParaRPr lang="en-US" dirty="0" smtClean="0"/>
          </a:p>
          <a:p>
            <a:r>
              <a:rPr lang="en-US" dirty="0" smtClean="0"/>
              <a:t>&gt;&gt; Fewer channels for higher spatial resolution in projections.</a:t>
            </a:r>
          </a:p>
          <a:p>
            <a:endParaRPr lang="en-US" dirty="0"/>
          </a:p>
          <a:p>
            <a:r>
              <a:rPr lang="en-US" dirty="0" smtClean="0"/>
              <a:t>If SAS taken up by ALICE or </a:t>
            </a:r>
            <a:r>
              <a:rPr lang="en-US" dirty="0" err="1" smtClean="0"/>
              <a:t>LHCb</a:t>
            </a:r>
            <a:r>
              <a:rPr lang="en-US" dirty="0" smtClean="0"/>
              <a:t> they already have calorimeters, may “simply add”.</a:t>
            </a:r>
          </a:p>
          <a:p>
            <a:endParaRPr lang="en-US" dirty="0"/>
          </a:p>
          <a:p>
            <a:r>
              <a:rPr lang="en-US" dirty="0" smtClean="0"/>
              <a:t>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  CALORIMETRY for SAS can be done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555" y="16988"/>
            <a:ext cx="523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0000FF"/>
                </a:solidFill>
              </a:rPr>
              <a:t>Muon</a:t>
            </a:r>
            <a:r>
              <a:rPr lang="en-US" sz="2400" u="sng" dirty="0" smtClean="0">
                <a:solidFill>
                  <a:srgbClr val="0000FF"/>
                </a:solidFill>
              </a:rPr>
              <a:t> Measurement behind calorimeter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118" y="659971"/>
            <a:ext cx="8887882" cy="2646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Muons</a:t>
            </a:r>
            <a:r>
              <a:rPr lang="en-US" dirty="0" smtClean="0"/>
              <a:t> : from primary collision: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Drell</a:t>
            </a:r>
            <a:r>
              <a:rPr lang="en-US" sz="2000" dirty="0" smtClean="0">
                <a:solidFill>
                  <a:srgbClr val="FF0000"/>
                </a:solidFill>
              </a:rPr>
              <a:t>-Yan pairs, photo-produced J/</a:t>
            </a:r>
            <a:r>
              <a:rPr lang="en-US" sz="2000" dirty="0" err="1" smtClean="0">
                <a:solidFill>
                  <a:srgbClr val="FF0000"/>
                </a:solidFill>
              </a:rPr>
              <a:t>ψ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ψ</a:t>
            </a:r>
            <a:r>
              <a:rPr lang="en-US" sz="2000" dirty="0" smtClean="0">
                <a:solidFill>
                  <a:srgbClr val="FF0000"/>
                </a:solidFill>
              </a:rPr>
              <a:t>(2S), Υ</a:t>
            </a:r>
            <a:r>
              <a:rPr lang="en-US" sz="2000" baseline="-25000" dirty="0" smtClean="0">
                <a:solidFill>
                  <a:srgbClr val="FF0000"/>
                </a:solidFill>
              </a:rPr>
              <a:t>1,2,3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γγ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</a:rPr>
              <a:t>μ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μ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(especially in AA)</a:t>
            </a:r>
          </a:p>
          <a:p>
            <a:r>
              <a:rPr lang="en-US" dirty="0"/>
              <a:t> </a:t>
            </a:r>
            <a:r>
              <a:rPr lang="en-US" dirty="0" smtClean="0"/>
              <a:t>       Some acceptance for measuring both! What is it?</a:t>
            </a:r>
          </a:p>
          <a:p>
            <a:r>
              <a:rPr lang="en-US" dirty="0"/>
              <a:t> </a:t>
            </a:r>
            <a:r>
              <a:rPr lang="en-US" dirty="0" smtClean="0"/>
              <a:t>         Almost prompt, from </a:t>
            </a:r>
            <a:r>
              <a:rPr lang="en-US" sz="2000" dirty="0" smtClean="0">
                <a:solidFill>
                  <a:srgbClr val="FF0000"/>
                </a:solidFill>
              </a:rPr>
              <a:t>c, b decays. Note BR ( D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μ + X) = 6.7%</a:t>
            </a:r>
          </a:p>
          <a:p>
            <a:r>
              <a:rPr lang="en-US" dirty="0" smtClean="0">
                <a:sym typeface="Wingdings"/>
              </a:rPr>
              <a:t>Background from π, K </a:t>
            </a:r>
            <a:r>
              <a:rPr lang="en-US" dirty="0" err="1" smtClean="0">
                <a:sym typeface="Wingdings"/>
              </a:rPr>
              <a:t>etc</a:t>
            </a:r>
            <a:r>
              <a:rPr lang="en-US" dirty="0" smtClean="0">
                <a:sym typeface="Wingdings"/>
              </a:rPr>
              <a:t> decays. </a:t>
            </a:r>
            <a:r>
              <a:rPr lang="en-US" dirty="0" err="1" smtClean="0">
                <a:sym typeface="Wingdings"/>
              </a:rPr>
              <a:t>γcτ</a:t>
            </a:r>
            <a:r>
              <a:rPr lang="en-US" dirty="0" smtClean="0">
                <a:sym typeface="Wingdings"/>
              </a:rPr>
              <a:t>(π) at 2.8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= 150 km, . </a:t>
            </a:r>
            <a:r>
              <a:rPr lang="el-GR" dirty="0" smtClean="0">
                <a:sym typeface="Wingdings"/>
              </a:rPr>
              <a:t>γ</a:t>
            </a:r>
            <a:r>
              <a:rPr lang="en-US" dirty="0" err="1" smtClean="0">
                <a:sym typeface="Wingdings"/>
              </a:rPr>
              <a:t>cτ</a:t>
            </a:r>
            <a:r>
              <a:rPr lang="en-US" dirty="0" smtClean="0">
                <a:sym typeface="Wingdings"/>
              </a:rPr>
              <a:t>(K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) = 70 km</a:t>
            </a:r>
          </a:p>
          <a:p>
            <a:r>
              <a:rPr lang="en-US" dirty="0" smtClean="0">
                <a:sym typeface="Wingdings"/>
              </a:rPr>
              <a:t>Background from upstream interactions in pipes etc. </a:t>
            </a:r>
          </a:p>
          <a:p>
            <a:r>
              <a:rPr lang="en-US" dirty="0" smtClean="0">
                <a:sym typeface="Wingdings"/>
              </a:rPr>
              <a:t>Momentum from upstream tracking, penetration and energy loss (</a:t>
            </a:r>
            <a:r>
              <a:rPr lang="en-US" dirty="0" err="1" smtClean="0">
                <a:sym typeface="Wingdings"/>
              </a:rPr>
              <a:t>fn</a:t>
            </a:r>
            <a:r>
              <a:rPr lang="en-US" dirty="0" smtClean="0">
                <a:sym typeface="Wingdings"/>
              </a:rPr>
              <a:t>(E)) through calorimeter</a:t>
            </a:r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TRD signals consistent with m = p/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γ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= m(μ)    (= m(π) , no separation.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2" name="Picture 1" descr="Screenshot 2015-09-29 09.28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0462" r="4152" b="7730"/>
          <a:stretch/>
        </p:blipFill>
        <p:spPr>
          <a:xfrm>
            <a:off x="3249367" y="3080413"/>
            <a:ext cx="5732273" cy="37775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698284" y="6021420"/>
            <a:ext cx="42374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83465" y="5705266"/>
            <a:ext cx="569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HERE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859" y="14342"/>
            <a:ext cx="2565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Muon</a:t>
            </a:r>
            <a:r>
              <a:rPr lang="en-US" sz="2800" dirty="0" smtClean="0">
                <a:solidFill>
                  <a:srgbClr val="0000FF"/>
                </a:solidFill>
              </a:rPr>
              <a:t> Detectors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230" y="943684"/>
            <a:ext cx="9052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Background  from π or K decay. Lifetimes very long: </a:t>
            </a:r>
            <a:r>
              <a:rPr lang="en-US" dirty="0" err="1" smtClean="0">
                <a:sym typeface="Wingdings"/>
              </a:rPr>
              <a:t>γcτ</a:t>
            </a:r>
            <a:r>
              <a:rPr lang="en-US" dirty="0" smtClean="0">
                <a:sym typeface="Wingdings"/>
              </a:rPr>
              <a:t>(π/K) at 2.8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= 150/70 km</a:t>
            </a:r>
          </a:p>
          <a:p>
            <a:r>
              <a:rPr lang="en-US" dirty="0" smtClean="0">
                <a:sym typeface="Wingdings"/>
              </a:rPr>
              <a:t>But we measure </a:t>
            </a:r>
            <a:r>
              <a:rPr lang="en-US" dirty="0" smtClean="0"/>
              <a:t>π and K spectra and know this well.</a:t>
            </a:r>
          </a:p>
          <a:p>
            <a:r>
              <a:rPr lang="en-US" dirty="0" smtClean="0"/>
              <a:t>Background from upstream interactions in pipe, materials; tracking (&amp; E) should eliminate this.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9959" y="168230"/>
            <a:ext cx="332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also punch-through monitoring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762" y="2227243"/>
            <a:ext cx="80007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should match calorimeters, </a:t>
            </a:r>
            <a:r>
              <a:rPr lang="en-US" b="1" dirty="0" smtClean="0">
                <a:solidFill>
                  <a:srgbClr val="FF0000"/>
                </a:solidFill>
              </a:rPr>
              <a:t>so ~ 20 cm x 30 cm </a:t>
            </a:r>
            <a:r>
              <a:rPr lang="en-US" dirty="0" smtClean="0"/>
              <a:t>on each side.</a:t>
            </a:r>
          </a:p>
          <a:p>
            <a:r>
              <a:rPr lang="en-US" dirty="0" smtClean="0"/>
              <a:t>Simply to require a crude “track” matching the upstream detectors (tracking + TRD)</a:t>
            </a:r>
          </a:p>
          <a:p>
            <a:r>
              <a:rPr lang="en-US" dirty="0" smtClean="0"/>
              <a:t>Probably </a:t>
            </a:r>
            <a:r>
              <a:rPr lang="en-US" dirty="0" err="1" smtClean="0"/>
              <a:t>σ</a:t>
            </a:r>
            <a:r>
              <a:rPr lang="en-US" dirty="0" smtClean="0"/>
              <a:t>(x, y) ~ 5 mm is fine, and about </a:t>
            </a:r>
            <a:r>
              <a:rPr lang="en-US" b="1" dirty="0" smtClean="0">
                <a:solidFill>
                  <a:srgbClr val="FF0000"/>
                </a:solidFill>
              </a:rPr>
              <a:t>1 – 2m long*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There are many established technologies. This one (</a:t>
            </a:r>
            <a:r>
              <a:rPr lang="en-US" dirty="0" err="1" smtClean="0">
                <a:solidFill>
                  <a:srgbClr val="0000FF"/>
                </a:solidFill>
              </a:rPr>
              <a:t>Dzero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  <a:p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as ~ 2 cm “</a:t>
            </a:r>
            <a:r>
              <a:rPr lang="en-US" dirty="0" err="1" smtClean="0">
                <a:solidFill>
                  <a:srgbClr val="0000FF"/>
                </a:solidFill>
              </a:rPr>
              <a:t>toblerone</a:t>
            </a:r>
            <a:r>
              <a:rPr lang="en-US" dirty="0" smtClean="0">
                <a:solidFill>
                  <a:srgbClr val="0000FF"/>
                </a:solidFill>
              </a:rPr>
              <a:t>” bars with WLS fibers, can have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SiPM</a:t>
            </a:r>
            <a:r>
              <a:rPr lang="en-US" dirty="0" smtClean="0">
                <a:solidFill>
                  <a:srgbClr val="0000FF"/>
                </a:solidFill>
              </a:rPr>
              <a:t> at each end. Pulse height sharing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x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coord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3 views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u,v,x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at front and back of 1 – 2m space.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IMG_87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88" y="3673147"/>
            <a:ext cx="3100919" cy="2255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14" y="5812002"/>
            <a:ext cx="492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done with ALICE / </a:t>
            </a:r>
            <a:r>
              <a:rPr lang="en-US" dirty="0" err="1" smtClean="0"/>
              <a:t>LHCb</a:t>
            </a:r>
            <a:r>
              <a:rPr lang="en-US" dirty="0" smtClean="0"/>
              <a:t> they have technologies:</a:t>
            </a:r>
          </a:p>
          <a:p>
            <a:r>
              <a:rPr lang="en-US" dirty="0" smtClean="0"/>
              <a:t>RPCs with Cathode pads,  MWPCs and triple-GEMs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08 16.5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7" y="1863736"/>
            <a:ext cx="6719345" cy="456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735"/>
            <a:ext cx="90445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Charm and beauty hadrons only measured at LHC in central region.</a:t>
            </a:r>
          </a:p>
          <a:p>
            <a:r>
              <a:rPr lang="en-US" dirty="0" smtClean="0"/>
              <a:t>Some models, e.g. Stan Brodsky “intrinsic heavy flavor” have enhanced forward Q production</a:t>
            </a:r>
          </a:p>
          <a:p>
            <a:r>
              <a:rPr lang="en-US" dirty="0" smtClean="0"/>
              <a:t>-- Massive Quarks in sea carry high momentum for same rapidity (</a:t>
            </a:r>
            <a:r>
              <a:rPr lang="en-US" sz="2000" dirty="0" smtClean="0">
                <a:solidFill>
                  <a:srgbClr val="FF0000"/>
                </a:solidFill>
              </a:rPr>
              <a:t>At 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 = 0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m.e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/ √s</a:t>
            </a:r>
            <a:r>
              <a:rPr lang="en-US" dirty="0" smtClean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, b </a:t>
            </a:r>
            <a:r>
              <a:rPr lang="en-US" dirty="0" smtClean="0">
                <a:sym typeface="Wingdings"/>
              </a:rPr>
              <a:t> μ    gives excess prompt </a:t>
            </a:r>
            <a:r>
              <a:rPr lang="en-US" dirty="0" err="1" smtClean="0">
                <a:sym typeface="Wingdings"/>
              </a:rPr>
              <a:t>muons</a:t>
            </a:r>
            <a:r>
              <a:rPr lang="en-US" dirty="0" smtClean="0">
                <a:sym typeface="Wingdings"/>
              </a:rPr>
              <a:t> at large </a:t>
            </a:r>
            <a:r>
              <a:rPr lang="en-US" dirty="0" err="1" smtClean="0">
                <a:sym typeface="Wingdings"/>
              </a:rPr>
              <a:t>xF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In </a:t>
            </a:r>
            <a:r>
              <a:rPr lang="en-US" dirty="0" err="1" smtClean="0">
                <a:sym typeface="Wingdings"/>
              </a:rPr>
              <a:t>Δx</a:t>
            </a:r>
            <a:r>
              <a:rPr lang="en-US" dirty="0" smtClean="0">
                <a:sym typeface="Wingdings"/>
              </a:rPr>
              <a:t> = 0.1 at x = 0.4 about 10</a:t>
            </a:r>
            <a:r>
              <a:rPr lang="en-US" baseline="30000" dirty="0" smtClean="0">
                <a:sym typeface="Wingdings"/>
              </a:rPr>
              <a:t>-3</a:t>
            </a:r>
            <a:r>
              <a:rPr lang="en-US" dirty="0" smtClean="0">
                <a:sym typeface="Wingdings"/>
              </a:rPr>
              <a:t> per inelastic event. At PU = 1 have 30 million X/sec : ~ 10</a:t>
            </a:r>
            <a:r>
              <a:rPr lang="en-US" baseline="30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 μ/s 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08102" y="3612511"/>
            <a:ext cx="577297" cy="138562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7374" y="4107377"/>
            <a:ext cx="41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μ?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9 17.02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b="16483"/>
          <a:stretch/>
        </p:blipFill>
        <p:spPr>
          <a:xfrm>
            <a:off x="1013545" y="2058740"/>
            <a:ext cx="6983252" cy="4684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9176" y="1579354"/>
            <a:ext cx="656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Half day parallel session on TRD developments and prospects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13623" y="5746134"/>
            <a:ext cx="1413672" cy="36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0385" y="3598906"/>
            <a:ext cx="1479176" cy="49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0916" y="0"/>
            <a:ext cx="624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Transition Radiation Detectors - TRD</a:t>
            </a:r>
            <a:endParaRPr lang="en-US" sz="3200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637" y="633773"/>
            <a:ext cx="775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Probably only technique for distinguishing π / K / p at multi-</a:t>
            </a:r>
            <a:r>
              <a:rPr lang="en-US" sz="2000" dirty="0" err="1" smtClean="0"/>
              <a:t>TeV</a:t>
            </a:r>
            <a:r>
              <a:rPr lang="en-US" sz="2000" dirty="0" smtClean="0"/>
              <a:t> energies</a:t>
            </a:r>
          </a:p>
          <a:p>
            <a:r>
              <a:rPr lang="en-US" sz="2000" dirty="0" smtClean="0"/>
              <a:t>Interesting challenge far beyond usual e/π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8338" y="2047642"/>
            <a:ext cx="4393526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-Day Meeting on SAS@LHC, CERN, Oct 1 + 2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09 17.0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647"/>
            <a:ext cx="9144000" cy="65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10 09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8" y="486872"/>
            <a:ext cx="8665667" cy="637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447" y="117540"/>
            <a:ext cx="891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E769 (Jeff </a:t>
            </a:r>
            <a:r>
              <a:rPr lang="en-US" b="1" dirty="0" err="1" smtClean="0">
                <a:solidFill>
                  <a:srgbClr val="0000FF"/>
                </a:solidFill>
              </a:rPr>
              <a:t>Appel</a:t>
            </a:r>
            <a:r>
              <a:rPr lang="en-US" b="1" dirty="0" smtClean="0">
                <a:solidFill>
                  <a:srgbClr val="0000FF"/>
                </a:solidFill>
              </a:rPr>
              <a:t> inter alia) used TRDs to distinguish beam particles and measure </a:t>
            </a:r>
            <a:r>
              <a:rPr lang="en-US" b="1" dirty="0" err="1" smtClean="0">
                <a:solidFill>
                  <a:srgbClr val="0000FF"/>
                </a:solidFill>
              </a:rPr>
              <a:t>fwd</a:t>
            </a:r>
            <a:r>
              <a:rPr lang="en-US" b="1" dirty="0" smtClean="0">
                <a:solidFill>
                  <a:srgbClr val="0000FF"/>
                </a:solidFill>
              </a:rPr>
              <a:t> charm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9-23 14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5" y="5920187"/>
            <a:ext cx="7698255" cy="613707"/>
          </a:xfrm>
          <a:prstGeom prst="rect">
            <a:avLst/>
          </a:prstGeom>
        </p:spPr>
      </p:pic>
      <p:pic>
        <p:nvPicPr>
          <p:cNvPr id="5" name="Picture 4" descr="Screenshot 2015-09-23 14.5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03" y="1320944"/>
            <a:ext cx="4698915" cy="4515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1840" y="259114"/>
            <a:ext cx="4532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Bjorken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Bj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p(</a:t>
            </a:r>
            <a:r>
              <a:rPr lang="en-US" dirty="0" err="1" smtClean="0"/>
              <a:t>parton</a:t>
            </a:r>
            <a:r>
              <a:rPr lang="en-US" dirty="0" smtClean="0"/>
              <a:t>)/p(proton)</a:t>
            </a:r>
          </a:p>
          <a:p>
            <a:r>
              <a:rPr lang="en-US" dirty="0" smtClean="0"/>
              <a:t>Major industry at HERA, and these PDFs</a:t>
            </a:r>
          </a:p>
          <a:p>
            <a:r>
              <a:rPr lang="en-US" dirty="0" smtClean="0"/>
              <a:t>Needed for hard (</a:t>
            </a:r>
            <a:r>
              <a:rPr lang="en-US" dirty="0" err="1" smtClean="0"/>
              <a:t>partonic</a:t>
            </a:r>
            <a:r>
              <a:rPr lang="en-US" dirty="0" smtClean="0"/>
              <a:t>) interactions at LHC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605" y="531279"/>
            <a:ext cx="42550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Feynman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p(hadron)/p(proton)</a:t>
            </a:r>
          </a:p>
          <a:p>
            <a:endParaRPr lang="en-US" dirty="0"/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relationship, but less direct than</a:t>
            </a:r>
          </a:p>
          <a:p>
            <a:r>
              <a:rPr lang="en-US" dirty="0"/>
              <a:t>i</a:t>
            </a:r>
            <a:r>
              <a:rPr lang="en-US" dirty="0" smtClean="0"/>
              <a:t>n deep inelastic scattering.</a:t>
            </a:r>
          </a:p>
          <a:p>
            <a:endParaRPr lang="en-US" dirty="0"/>
          </a:p>
          <a:p>
            <a:r>
              <a:rPr lang="en-US" dirty="0" smtClean="0"/>
              <a:t>E.g. p </a:t>
            </a:r>
            <a:r>
              <a:rPr lang="en-US" dirty="0" smtClean="0">
                <a:sym typeface="Wingdings"/>
              </a:rPr>
              <a:t> π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is from leading u adding a </a:t>
            </a:r>
            <a:r>
              <a:rPr lang="en-US" dirty="0" err="1" smtClean="0">
                <a:sym typeface="Wingdings"/>
              </a:rPr>
              <a:t>dbar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</a:t>
            </a:r>
            <a:r>
              <a:rPr lang="en-US" dirty="0"/>
              <a:t>p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is from leading </a:t>
            </a:r>
            <a:r>
              <a:rPr lang="en-US" dirty="0" smtClean="0">
                <a:sym typeface="Wingdings"/>
              </a:rPr>
              <a:t>d </a:t>
            </a:r>
            <a:r>
              <a:rPr lang="en-US" dirty="0">
                <a:sym typeface="Wingdings"/>
              </a:rPr>
              <a:t>adding a </a:t>
            </a:r>
            <a:r>
              <a:rPr lang="en-US" dirty="0" err="1" smtClean="0">
                <a:sym typeface="Wingdings"/>
              </a:rPr>
              <a:t>ubar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Ratio at high x reflects </a:t>
            </a:r>
            <a:r>
              <a:rPr lang="en-US" dirty="0" err="1" smtClean="0">
                <a:sym typeface="Wingdings"/>
              </a:rPr>
              <a:t>u:d</a:t>
            </a:r>
            <a:r>
              <a:rPr lang="en-US" dirty="0" smtClean="0">
                <a:sym typeface="Wingdings"/>
              </a:rPr>
              <a:t> in p </a:t>
            </a:r>
            <a:endParaRPr lang="en-US" dirty="0">
              <a:sym typeface="Wingding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7097" y="5485048"/>
            <a:ext cx="2486141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5260" y="5511264"/>
            <a:ext cx="3147015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Not measured for </a:t>
            </a:r>
            <a:r>
              <a:rPr lang="en-US" sz="1600" dirty="0" err="1" smtClean="0">
                <a:solidFill>
                  <a:srgbClr val="0000FF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 at √s &gt; 63 </a:t>
            </a:r>
            <a:r>
              <a:rPr lang="en-US" sz="1600" dirty="0" err="1">
                <a:solidFill>
                  <a:srgbClr val="0000FF"/>
                </a:solidFill>
              </a:rPr>
              <a:t>G</a:t>
            </a:r>
            <a:r>
              <a:rPr lang="en-US" sz="1600" dirty="0" err="1" smtClean="0">
                <a:solidFill>
                  <a:srgbClr val="0000FF"/>
                </a:solidFill>
              </a:rPr>
              <a:t>eV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2700" y="3345744"/>
            <a:ext cx="3190623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2700" y="3573099"/>
            <a:ext cx="1053216" cy="15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529" y="3810430"/>
            <a:ext cx="1053216" cy="1549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0196" y="3573099"/>
            <a:ext cx="123535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0196" y="3588589"/>
            <a:ext cx="1235351" cy="9653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5745" y="3825920"/>
            <a:ext cx="1019754" cy="82843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55916" y="3588589"/>
            <a:ext cx="1019754" cy="828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799" y="309594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323" y="309095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807" y="332579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7169" y="4311602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799" y="360112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40978" y="4279186"/>
            <a:ext cx="93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d</a:t>
            </a:r>
            <a:r>
              <a:rPr lang="en-US" sz="2400" dirty="0" smtClean="0">
                <a:solidFill>
                  <a:srgbClr val="008000"/>
                </a:solidFill>
              </a:rPr>
              <a:t>, c, b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2314" y="4542434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34168" y="3366742"/>
            <a:ext cx="110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d,c,b</a:t>
            </a:r>
            <a:r>
              <a:rPr lang="en-US" dirty="0" err="1" smtClean="0">
                <a:solidFill>
                  <a:srgbClr val="008000"/>
                </a:solidFill>
              </a:rPr>
              <a:t>bar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13939246">
            <a:off x="2847941" y="4648208"/>
            <a:ext cx="372523" cy="71178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987253" y="5112281"/>
            <a:ext cx="1428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-channel baryon </a:t>
            </a:r>
          </a:p>
          <a:p>
            <a:r>
              <a:rPr lang="en-US" sz="1400" dirty="0" smtClean="0"/>
              <a:t>exchange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Reggeized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1605" y="5007435"/>
            <a:ext cx="2126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Leading π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, D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B</a:t>
            </a:r>
            <a:r>
              <a:rPr lang="en-US" baseline="30000" dirty="0" smtClean="0">
                <a:solidFill>
                  <a:srgbClr val="FF0000"/>
                </a:solidFill>
              </a:rPr>
              <a:t>+  </a:t>
            </a:r>
            <a:r>
              <a:rPr lang="en-US" dirty="0" smtClean="0">
                <a:solidFill>
                  <a:srgbClr val="FF0000"/>
                </a:solidFill>
              </a:rPr>
              <a:t>(?)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10 09.4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224"/>
            <a:ext cx="9144000" cy="4418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79" y="559326"/>
            <a:ext cx="87075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Cherenkov counter cannot as “β = 0.99..999” for all.</a:t>
            </a:r>
          </a:p>
          <a:p>
            <a:r>
              <a:rPr lang="en-US" dirty="0" smtClean="0"/>
              <a:t>Only game in town: Transition Radiation Detectors TRD</a:t>
            </a:r>
          </a:p>
          <a:p>
            <a:r>
              <a:rPr lang="en-US" dirty="0" smtClean="0"/>
              <a:t>Interface between two materials different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X-ray emission ~ 1/137 but  prop-to </a:t>
            </a:r>
            <a:r>
              <a:rPr lang="en-US" dirty="0" err="1" smtClean="0">
                <a:sym typeface="Wingdings"/>
              </a:rPr>
              <a:t>γ</a:t>
            </a:r>
            <a:r>
              <a:rPr lang="en-US" dirty="0" smtClean="0">
                <a:sym typeface="Wingdings"/>
              </a:rPr>
              <a:t> = E/m</a:t>
            </a:r>
          </a:p>
          <a:p>
            <a:r>
              <a:rPr lang="en-US" dirty="0" smtClean="0"/>
              <a:t>Know E = p from tracking and calorimeter, hence m.</a:t>
            </a:r>
          </a:p>
          <a:p>
            <a:r>
              <a:rPr lang="en-US" dirty="0" smtClean="0"/>
              <a:t>Fastest hadrons in SAS ~ 5 </a:t>
            </a:r>
            <a:r>
              <a:rPr lang="en-US" dirty="0" err="1" smtClean="0"/>
              <a:t>TeV</a:t>
            </a:r>
            <a:r>
              <a:rPr lang="en-US" dirty="0" smtClean="0"/>
              <a:t> π; </a:t>
            </a:r>
            <a:r>
              <a:rPr lang="en-US" dirty="0" err="1" smtClean="0"/>
              <a:t>γ</a:t>
            </a:r>
            <a:r>
              <a:rPr lang="en-US" dirty="0" smtClean="0"/>
              <a:t> = 5000/0.14 ~ 3.6 10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Slowest in SAS ~ 1 </a:t>
            </a:r>
            <a:r>
              <a:rPr lang="en-US" dirty="0" err="1" smtClean="0"/>
              <a:t>TeV</a:t>
            </a:r>
            <a:r>
              <a:rPr lang="en-US" dirty="0" smtClean="0"/>
              <a:t> p; </a:t>
            </a:r>
            <a:r>
              <a:rPr lang="en-US" dirty="0" err="1" smtClean="0"/>
              <a:t>γ</a:t>
            </a:r>
            <a:r>
              <a:rPr lang="en-US" dirty="0" smtClean="0"/>
              <a:t> = 1000/0.94 ~ 1.1 10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404471" y="93844"/>
            <a:ext cx="574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Technical challenge: Identification of multi-</a:t>
            </a:r>
            <a:r>
              <a:rPr lang="en-US" sz="2000" u="sng" dirty="0" err="1" smtClean="0">
                <a:solidFill>
                  <a:srgbClr val="0000FF"/>
                </a:solidFill>
              </a:rPr>
              <a:t>TeV</a:t>
            </a:r>
            <a:r>
              <a:rPr lang="en-US" sz="2000" u="sng" dirty="0" smtClean="0">
                <a:solidFill>
                  <a:srgbClr val="0000FF"/>
                </a:solidFill>
              </a:rPr>
              <a:t> π/K/p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784493">
            <a:off x="4421896" y="3802953"/>
            <a:ext cx="21663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Increasing foil thickness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Increasing gaps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505085" y="5939116"/>
            <a:ext cx="254000" cy="37352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890048" y="5947466"/>
            <a:ext cx="254000" cy="37352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6074" y="5600562"/>
            <a:ext cx="971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497" y="5616953"/>
            <a:ext cx="971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54497" y="6203243"/>
            <a:ext cx="136132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3895" y="5939116"/>
            <a:ext cx="70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RANGE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17926" y="3451412"/>
            <a:ext cx="1468818" cy="14049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76138" y="2013982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“tune” 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 </a:t>
            </a:r>
            <a:r>
              <a:rPr lang="en-US" dirty="0" err="1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– range : higher </a:t>
            </a:r>
            <a:r>
              <a:rPr lang="en-US" dirty="0" err="1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longer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79" y="2318192"/>
            <a:ext cx="82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PDG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3457" y="206274"/>
            <a:ext cx="13316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Mike Cherry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7 15.5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46479"/>
            <a:ext cx="4687448" cy="5158383"/>
          </a:xfrm>
          <a:prstGeom prst="rect">
            <a:avLst/>
          </a:prstGeom>
        </p:spPr>
      </p:pic>
      <p:pic>
        <p:nvPicPr>
          <p:cNvPr id="21" name="Picture 20" descr="Screenshot 2015-01-17 16.52.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>
          <a:xfrm>
            <a:off x="4989073" y="1627515"/>
            <a:ext cx="3681946" cy="44109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03825" y="2451221"/>
            <a:ext cx="1067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4.2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r>
              <a:rPr lang="en-US" dirty="0" smtClean="0">
                <a:solidFill>
                  <a:srgbClr val="FF0000"/>
                </a:solidFill>
              </a:rPr>
              <a:t> 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5551" y="3832981"/>
            <a:ext cx="885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TeV</a:t>
            </a:r>
            <a:r>
              <a:rPr lang="en-US" dirty="0" smtClean="0">
                <a:solidFill>
                  <a:srgbClr val="0000FF"/>
                </a:solidFill>
              </a:rPr>
              <a:t> 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25" y="196334"/>
            <a:ext cx="84666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Identification of π/K/p : Main technology challenge!   </a:t>
            </a:r>
            <a:r>
              <a:rPr lang="en-US" dirty="0" smtClean="0"/>
              <a:t> (Crystals are too)</a:t>
            </a:r>
          </a:p>
          <a:p>
            <a:r>
              <a:rPr lang="en-US" dirty="0" smtClean="0"/>
              <a:t>Transition radiation at interfaces between</a:t>
            </a:r>
          </a:p>
          <a:p>
            <a:r>
              <a:rPr lang="en-US" dirty="0" smtClean="0"/>
              <a:t>Materials of different dielectric constant measure </a:t>
            </a:r>
            <a:r>
              <a:rPr lang="en-US" dirty="0" err="1" smtClean="0"/>
              <a:t>γ</a:t>
            </a:r>
            <a:r>
              <a:rPr lang="en-US" dirty="0" smtClean="0"/>
              <a:t> = E/m (E from calorimeter)</a:t>
            </a:r>
          </a:p>
          <a:p>
            <a:r>
              <a:rPr lang="en-US" dirty="0" smtClean="0"/>
              <a:t>10 % measurement of </a:t>
            </a:r>
            <a:r>
              <a:rPr lang="en-US" dirty="0" err="1" smtClean="0"/>
              <a:t>γ</a:t>
            </a:r>
            <a:r>
              <a:rPr lang="en-US" dirty="0" smtClean="0"/>
              <a:t> with 5% measurement of E </a:t>
            </a:r>
            <a:r>
              <a:rPr lang="en-US" dirty="0" smtClean="0">
                <a:sym typeface="Wingdings"/>
              </a:rPr>
              <a:t> good separation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3825" y="1304330"/>
            <a:ext cx="123242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Dolgoshein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8266" y="6269063"/>
            <a:ext cx="13316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Mike Cherry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01 at 1.21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2" y="1073574"/>
            <a:ext cx="4380565" cy="4350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" y="108785"/>
            <a:ext cx="887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To measure single hadron inclusive spectra do not need 5%/10% separation!</a:t>
            </a:r>
          </a:p>
          <a:p>
            <a:r>
              <a:rPr lang="en-US" dirty="0" smtClean="0"/>
              <a:t>Example from CDF Drift chambers of </a:t>
            </a:r>
            <a:r>
              <a:rPr lang="en-US" dirty="0" err="1" smtClean="0"/>
              <a:t>dE</a:t>
            </a:r>
            <a:r>
              <a:rPr lang="en-US" dirty="0" smtClean="0"/>
              <a:t>/dx ionization measurement in one p-bin </a:t>
            </a:r>
            <a:r>
              <a:rPr lang="en-US" sz="1600" dirty="0" smtClean="0"/>
              <a:t>(400 MeV/c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9649" y="1246835"/>
            <a:ext cx="35478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811" y="2338240"/>
            <a:ext cx="34456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9967" y="2107407"/>
            <a:ext cx="34636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898" y="3321201"/>
            <a:ext cx="5330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(d)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4374" y="2013449"/>
            <a:ext cx="32594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</a:t>
            </a:r>
            <a:r>
              <a:rPr lang="en-US" dirty="0" smtClean="0">
                <a:sym typeface="Wingdings"/>
              </a:rPr>
              <a:t> composition for</a:t>
            </a:r>
          </a:p>
          <a:p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ll p-bins  spectra.</a:t>
            </a:r>
          </a:p>
          <a:p>
            <a:r>
              <a:rPr lang="en-US" dirty="0" smtClean="0">
                <a:sym typeface="Wingdings"/>
              </a:rPr>
              <a:t>(Also pile-up irrelevant.)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Better separation needed to</a:t>
            </a:r>
          </a:p>
          <a:p>
            <a:r>
              <a:rPr lang="en-US" dirty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o correlations e.g. M(Kπ) … D0?</a:t>
            </a:r>
          </a:p>
          <a:p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nd with central event, e.g. 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53412" y="4467412"/>
            <a:ext cx="19124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n 12"/>
          <p:cNvSpPr/>
          <p:nvPr/>
        </p:nvSpPr>
        <p:spPr>
          <a:xfrm>
            <a:off x="5969000" y="4153648"/>
            <a:ext cx="702236" cy="64247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21029" y="3983949"/>
            <a:ext cx="44675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</a:rPr>
              <a:t>±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6159" y="1121414"/>
            <a:ext cx="288973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NOTHING TO DO WITH TRD!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JUST TO MAKE A POINT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91" y="6141513"/>
            <a:ext cx="780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TRDs in SAS, like other detectors, accessible and replaceable as improved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4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10 09.4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700"/>
            <a:ext cx="8623300" cy="3289300"/>
          </a:xfrm>
          <a:prstGeom prst="rect">
            <a:avLst/>
          </a:prstGeom>
        </p:spPr>
      </p:pic>
      <p:pic>
        <p:nvPicPr>
          <p:cNvPr id="3" name="Picture 2" descr="Screenshot 2015-10-10 09.45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4" y="700632"/>
            <a:ext cx="6940216" cy="2538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406" y="163053"/>
            <a:ext cx="8468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principle can also detect Compton scattered X-rays on sides of radiator stack: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50" y="3199368"/>
            <a:ext cx="834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Another old idea, now perhaps feasible with new detectors (e.g. </a:t>
            </a:r>
            <a:r>
              <a:rPr lang="en-US" sz="2000" dirty="0" err="1" smtClean="0">
                <a:solidFill>
                  <a:srgbClr val="0000FF"/>
                </a:solidFill>
              </a:rPr>
              <a:t>micromegas</a:t>
            </a:r>
            <a:r>
              <a:rPr lang="en-US" sz="2000" dirty="0" smtClean="0">
                <a:solidFill>
                  <a:srgbClr val="0000FF"/>
                </a:solidFill>
              </a:rPr>
              <a:t>):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85" y="6304002"/>
            <a:ext cx="13316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Mike Cherry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562" y="6488668"/>
            <a:ext cx="477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Cherry, Louisiana State Univ., summary talk</a:t>
            </a:r>
            <a:endParaRPr lang="en-US" dirty="0"/>
          </a:p>
        </p:txBody>
      </p:sp>
      <p:pic>
        <p:nvPicPr>
          <p:cNvPr id="3" name="Picture 2" descr="Screenshot 2015-10-10 09.4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4633" cy="6492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834" y="4816909"/>
            <a:ext cx="47064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TRD also provides precision </a:t>
            </a:r>
            <a:r>
              <a:rPr lang="en-US" dirty="0" err="1" smtClean="0">
                <a:solidFill>
                  <a:srgbClr val="FF0000"/>
                </a:solidFill>
              </a:rPr>
              <a:t>traking</a:t>
            </a:r>
            <a:r>
              <a:rPr lang="en-US" dirty="0" smtClean="0">
                <a:solidFill>
                  <a:srgbClr val="FF0000"/>
                </a:solidFill>
              </a:rPr>
              <a:t> information!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770" y="186866"/>
            <a:ext cx="5332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Acceptance for higher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 ~ 0.7 – 0.9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Bent crystal channeling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71" y="1403105"/>
            <a:ext cx="817601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Needed to cover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&gt; ~ 0.8 – 0.9 region, otherwise down beam pipe.</a:t>
            </a:r>
          </a:p>
          <a:p>
            <a:r>
              <a:rPr lang="en-US" sz="2000" dirty="0" smtClean="0"/>
              <a:t>Intercept particles close to beam at around 90m</a:t>
            </a:r>
          </a:p>
          <a:p>
            <a:r>
              <a:rPr lang="en-US" sz="2000" dirty="0" smtClean="0"/>
              <a:t>with long (~ 12 cm?) crystal with 4 – 5 </a:t>
            </a:r>
            <a:r>
              <a:rPr lang="en-US" sz="2000" dirty="0" err="1" smtClean="0"/>
              <a:t>mrad</a:t>
            </a:r>
            <a:r>
              <a:rPr lang="en-US" sz="2000" dirty="0" smtClean="0"/>
              <a:t> deflection.</a:t>
            </a:r>
          </a:p>
          <a:p>
            <a:endParaRPr lang="en-US" sz="2000" dirty="0"/>
          </a:p>
          <a:p>
            <a:r>
              <a:rPr lang="en-US" sz="2000" dirty="0" smtClean="0"/>
              <a:t>Inside vacuum chamber, position and angle steering.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Developments over years, for beam collimation and also extraction (AFTER)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In principle : SAS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rgbClr val="0000FF"/>
                </a:solidFill>
              </a:rPr>
              <a:t>study interactions of </a:t>
            </a:r>
            <a:r>
              <a:rPr lang="en-US" sz="2000" dirty="0" err="1" smtClean="0">
                <a:solidFill>
                  <a:srgbClr val="0000FF"/>
                </a:solidFill>
              </a:rPr>
              <a:t>TeV</a:t>
            </a:r>
            <a:r>
              <a:rPr lang="en-US" sz="2000" dirty="0" smtClean="0">
                <a:solidFill>
                  <a:srgbClr val="0000FF"/>
                </a:solidFill>
              </a:rPr>
              <a:t> identified mesons.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 smtClean="0"/>
              <a:t>W.Scandale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G.Cavoto</a:t>
            </a:r>
            <a:r>
              <a:rPr lang="en-US" sz="2000" dirty="0" smtClean="0"/>
              <a:t> </a:t>
            </a:r>
            <a:r>
              <a:rPr lang="en-US" sz="2000" i="1" dirty="0" smtClean="0"/>
              <a:t>inter alia</a:t>
            </a:r>
            <a:r>
              <a:rPr lang="en-US" sz="2000" dirty="0" smtClean="0"/>
              <a:t> (UA9 collaboration … tests in SPS, LHC)</a:t>
            </a:r>
          </a:p>
          <a:p>
            <a:endParaRPr lang="en-US" sz="2000" dirty="0" smtClean="0"/>
          </a:p>
          <a:p>
            <a:r>
              <a:rPr lang="en-US" sz="2000" dirty="0" smtClean="0"/>
              <a:t>Protons probably &gt; 99% at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0.9 .</a:t>
            </a:r>
          </a:p>
          <a:p>
            <a:r>
              <a:rPr lang="en-US" sz="2000" dirty="0" smtClean="0"/>
              <a:t>Into diffractive proton region for high mass </a:t>
            </a:r>
            <a:r>
              <a:rPr lang="en-US" sz="2000" i="1" dirty="0" smtClean="0"/>
              <a:t>and</a:t>
            </a:r>
            <a:r>
              <a:rPr lang="en-US" sz="2000" dirty="0" smtClean="0"/>
              <a:t> high-t  (acceptance?)</a:t>
            </a:r>
          </a:p>
          <a:p>
            <a:r>
              <a:rPr lang="en-US" sz="2000" dirty="0" smtClean="0"/>
              <a:t>Study heavy flavors in high-mass diffraction e.g. in central detector.</a:t>
            </a:r>
          </a:p>
          <a:p>
            <a:r>
              <a:rPr lang="en-US" sz="2000" dirty="0" smtClean="0"/>
              <a:t>(Low mass diffraction e.g. p </a:t>
            </a:r>
            <a:r>
              <a:rPr lang="en-US" sz="2000" dirty="0" smtClean="0">
                <a:sym typeface="Wingdings"/>
              </a:rPr>
              <a:t> p π+π- may be studied inside SAS)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And rarest high-x mesons </a:t>
            </a:r>
            <a:r>
              <a:rPr lang="en-US" sz="2400" i="1" dirty="0" smtClean="0">
                <a:solidFill>
                  <a:srgbClr val="FF0000"/>
                </a:solidFill>
              </a:rPr>
              <a:t>may</a:t>
            </a:r>
            <a:r>
              <a:rPr lang="en-US" sz="2400" dirty="0" smtClean="0">
                <a:solidFill>
                  <a:srgbClr val="FF0000"/>
                </a:solidFill>
              </a:rPr>
              <a:t> be most interesting!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408" y="3741098"/>
            <a:ext cx="19860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UA9 Experiments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537" y="1083978"/>
            <a:ext cx="5250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 area of research, annual international conferences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89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_ev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91" y="853430"/>
            <a:ext cx="6807527" cy="56128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02930" y="3727980"/>
            <a:ext cx="379368" cy="214441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9108" y="3876441"/>
            <a:ext cx="1162845" cy="108870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68907" y="573006"/>
            <a:ext cx="379368" cy="214441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85344" y="479761"/>
            <a:ext cx="177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Bent crystal here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09108" y="958482"/>
            <a:ext cx="157507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4180" y="773816"/>
            <a:ext cx="229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extra 3-5 </a:t>
            </a:r>
            <a:r>
              <a:rPr lang="en-US" dirty="0" err="1" smtClean="0"/>
              <a:t>mrad</a:t>
            </a:r>
            <a:r>
              <a:rPr lang="en-US" dirty="0" smtClean="0"/>
              <a:t> kick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455" y="6397035"/>
            <a:ext cx="694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 shown at 10 cm radius (as now at Pt.5) but will be larger (~ 25 cm?)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707" y="19139"/>
            <a:ext cx="698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Extension of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acceptance towards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~ 0.9 (or more?)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shot 2015-10-09 13.2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" y="683766"/>
            <a:ext cx="8633075" cy="5670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7529" y="6354197"/>
            <a:ext cx="295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Gianluca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Cavoto</a:t>
            </a:r>
            <a:r>
              <a:rPr lang="en-US" dirty="0" smtClean="0">
                <a:solidFill>
                  <a:srgbClr val="0000FF"/>
                </a:solidFill>
              </a:rPr>
              <a:t> (INFN Roma)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9 14.2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45" y="3946921"/>
            <a:ext cx="3118372" cy="242356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 descr="Screenshot 2015-10-09 14.1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9" y="1"/>
            <a:ext cx="6051176" cy="2526940"/>
          </a:xfrm>
          <a:prstGeom prst="rect">
            <a:avLst/>
          </a:prstGeom>
        </p:spPr>
      </p:pic>
      <p:pic>
        <p:nvPicPr>
          <p:cNvPr id="6" name="Picture 5" descr="Screenshot 2015-10-09 14.19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0" y="2989762"/>
            <a:ext cx="5784476" cy="357495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Picture 6" descr="Screenshot 2015-10-09 14.20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95" y="1514085"/>
            <a:ext cx="3765176" cy="191413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36237" y="573137"/>
            <a:ext cx="273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Channeling 980 </a:t>
            </a:r>
            <a:r>
              <a:rPr lang="en-US" dirty="0" err="1" smtClean="0"/>
              <a:t>GeV</a:t>
            </a:r>
            <a:r>
              <a:rPr lang="en-US" dirty="0" smtClean="0"/>
              <a:t> beam!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10-09 13.2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2" y="1987759"/>
            <a:ext cx="7221995" cy="4802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8749" y="6506597"/>
            <a:ext cx="295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Gianluca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Cavoto</a:t>
            </a:r>
            <a:r>
              <a:rPr lang="en-US" dirty="0" smtClean="0">
                <a:solidFill>
                  <a:srgbClr val="0000FF"/>
                </a:solidFill>
              </a:rPr>
              <a:t> (INFN Roma)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shot 2015-10-09 13.2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6"/>
            <a:ext cx="9144000" cy="1960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1608" y="3621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10-08 15.4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6" y="670008"/>
            <a:ext cx="8226142" cy="618799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832815" y="5080610"/>
            <a:ext cx="329885" cy="62682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14425" y="2239269"/>
            <a:ext cx="329885" cy="62682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4928" y="5740430"/>
            <a:ext cx="126376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LHC-13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9368" y="6109762"/>
            <a:ext cx="1616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929866"/>
            <a:ext cx="124906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ISR-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 err="1">
                <a:solidFill>
                  <a:srgbClr val="FF0000"/>
                </a:solidFill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</a:rPr>
              <a:t>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060" y="6410314"/>
            <a:ext cx="279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200 in √s = x 40,000 in FTE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9368" y="6459799"/>
            <a:ext cx="463488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85627" y="1647088"/>
            <a:ext cx="7078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Knee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2568" y="3191698"/>
            <a:ext cx="7708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Ankle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1639" y="1616937"/>
            <a:ext cx="22740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Intermediate region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6256" y="3408033"/>
            <a:ext cx="13786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GZK Cut-off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574" y="17489"/>
            <a:ext cx="801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COSMIC RAY SHOWERS: ASTROPHYSICS CONNECTION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8671" y="575692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AUGER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3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Lipari, SAS@LHC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8958" y="3299199"/>
            <a:ext cx="32988" cy="311111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3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10-09 13.2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" y="0"/>
            <a:ext cx="4787900" cy="2933700"/>
          </a:xfrm>
          <a:prstGeom prst="rect">
            <a:avLst/>
          </a:prstGeom>
        </p:spPr>
      </p:pic>
      <p:pic>
        <p:nvPicPr>
          <p:cNvPr id="3" name="Picture 2" descr="Screenshot 2015-10-09 13.2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1" y="3287942"/>
            <a:ext cx="4963183" cy="3399728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62605" y="855008"/>
            <a:ext cx="3714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UA9 is an on-going project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tudying beam halo collimation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nd extraction, in SPS and in 2016</a:t>
            </a:r>
          </a:p>
          <a:p>
            <a:r>
              <a:rPr lang="en-US" sz="2000" dirty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nside LHC beam pipe.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Use for SAS interesting, challenge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294" y="2794000"/>
            <a:ext cx="275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of SPS pipe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705" y="2918610"/>
            <a:ext cx="31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“Anticlastic bending” of crystal.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05" y="6321931"/>
            <a:ext cx="295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Gianluca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Cavoto</a:t>
            </a:r>
            <a:r>
              <a:rPr lang="en-US" dirty="0" smtClean="0">
                <a:solidFill>
                  <a:srgbClr val="0000FF"/>
                </a:solidFill>
              </a:rPr>
              <a:t> (INFN Roma)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0353"/>
            <a:ext cx="40790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Goniometers inside LHC vacuum pipe</a:t>
            </a:r>
          </a:p>
          <a:p>
            <a:r>
              <a:rPr lang="en-US" dirty="0" smtClean="0"/>
              <a:t>Move in x, y, </a:t>
            </a:r>
            <a:r>
              <a:rPr lang="en-US" dirty="0" err="1" smtClean="0"/>
              <a:t>θx</a:t>
            </a:r>
            <a:r>
              <a:rPr lang="en-US" dirty="0" smtClean="0"/>
              <a:t>, </a:t>
            </a:r>
            <a:r>
              <a:rPr lang="en-US" dirty="0" err="1" smtClean="0"/>
              <a:t>θy</a:t>
            </a:r>
            <a:r>
              <a:rPr lang="en-US" dirty="0" smtClean="0"/>
              <a:t> to cover phase space</a:t>
            </a:r>
          </a:p>
          <a:p>
            <a:r>
              <a:rPr lang="en-US" dirty="0" smtClean="0"/>
              <a:t>Acceptance very small (</a:t>
            </a:r>
            <a:r>
              <a:rPr lang="en-US" dirty="0" err="1" smtClean="0"/>
              <a:t>μrad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Deflection angles ~ 1 </a:t>
            </a:r>
            <a:r>
              <a:rPr lang="en-US" dirty="0" err="1" smtClean="0"/>
              <a:t>mrad</a:t>
            </a:r>
            <a:r>
              <a:rPr lang="en-US" dirty="0" smtClean="0"/>
              <a:t> OK, 4-5 </a:t>
            </a:r>
            <a:r>
              <a:rPr lang="en-US" dirty="0" err="1" smtClean="0"/>
              <a:t>mrad</a:t>
            </a:r>
            <a:r>
              <a:rPr lang="en-US" dirty="0" smtClean="0"/>
              <a:t>?</a:t>
            </a:r>
          </a:p>
          <a:p>
            <a:r>
              <a:rPr lang="en-US" dirty="0" smtClean="0"/>
              <a:t>Several in series possible.</a:t>
            </a:r>
            <a:endParaRPr lang="en-US" dirty="0"/>
          </a:p>
          <a:p>
            <a:r>
              <a:rPr lang="en-US" dirty="0" smtClean="0"/>
              <a:t>Positive particles only channeled.</a:t>
            </a:r>
          </a:p>
          <a:p>
            <a:r>
              <a:rPr lang="en-US" dirty="0" smtClean="0"/>
              <a:t>No change in |p|, only angle.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0113" y="146671"/>
            <a:ext cx="378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Fermilab involvement ??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5122" y="1139530"/>
            <a:ext cx="86388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Fermilab stretched for money and manpower with neutrinos, CMS, other …</a:t>
            </a:r>
          </a:p>
          <a:p>
            <a:r>
              <a:rPr lang="en-US" sz="2000" dirty="0" smtClean="0"/>
              <a:t>Do not expect much … but a little can still be significant!</a:t>
            </a:r>
          </a:p>
          <a:p>
            <a:endParaRPr lang="en-US" sz="2000" dirty="0"/>
          </a:p>
          <a:p>
            <a:r>
              <a:rPr lang="en-US" sz="2000" dirty="0" smtClean="0"/>
              <a:t>We have history and expertise in ~ all aspects:</a:t>
            </a:r>
          </a:p>
          <a:p>
            <a:r>
              <a:rPr lang="en-US" sz="2000" dirty="0" smtClean="0"/>
              <a:t>Auger UHE cosmic ray showers</a:t>
            </a:r>
          </a:p>
          <a:p>
            <a:r>
              <a:rPr lang="en-US" sz="2000" dirty="0" smtClean="0"/>
              <a:t>Event generation and track/beam line modeling (</a:t>
            </a:r>
            <a:r>
              <a:rPr lang="en-US" sz="2000" dirty="0" err="1" smtClean="0"/>
              <a:t>Mokhov</a:t>
            </a:r>
            <a:r>
              <a:rPr lang="en-US" sz="2000" dirty="0" smtClean="0"/>
              <a:t> et al., DPMJET + MARS)</a:t>
            </a:r>
          </a:p>
          <a:p>
            <a:r>
              <a:rPr lang="en-US" sz="2000" dirty="0" smtClean="0"/>
              <a:t>Should do acceptance etc. studies also for </a:t>
            </a:r>
            <a:r>
              <a:rPr lang="en-US" sz="2000" dirty="0" err="1" smtClean="0"/>
              <a:t>Pts</a:t>
            </a:r>
            <a:r>
              <a:rPr lang="en-US" sz="2000" dirty="0" smtClean="0"/>
              <a:t> 8 and 2 (person-power)</a:t>
            </a:r>
          </a:p>
          <a:p>
            <a:r>
              <a:rPr lang="en-US" sz="2000" dirty="0" smtClean="0"/>
              <a:t>Crystal channeling</a:t>
            </a:r>
          </a:p>
          <a:p>
            <a:r>
              <a:rPr lang="en-US" sz="2000" dirty="0" smtClean="0"/>
              <a:t>Transition radiation detectors</a:t>
            </a:r>
          </a:p>
          <a:p>
            <a:r>
              <a:rPr lang="en-US" sz="2000" dirty="0" smtClean="0"/>
              <a:t>Tracking (Si, pixels, 3D … )   and </a:t>
            </a:r>
            <a:r>
              <a:rPr lang="en-US" sz="2000" dirty="0" err="1" smtClean="0"/>
              <a:t>muon</a:t>
            </a:r>
            <a:r>
              <a:rPr lang="en-US" sz="2000" dirty="0" smtClean="0"/>
              <a:t> chambers</a:t>
            </a:r>
          </a:p>
          <a:p>
            <a:endParaRPr lang="en-US" sz="2000" dirty="0" smtClean="0"/>
          </a:p>
          <a:p>
            <a:r>
              <a:rPr lang="en-US" sz="2000" dirty="0" smtClean="0"/>
              <a:t>And: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Calorimetry</a:t>
            </a:r>
            <a:r>
              <a:rPr lang="en-US" sz="2000" dirty="0" smtClean="0">
                <a:solidFill>
                  <a:srgbClr val="0000FF"/>
                </a:solidFill>
              </a:rPr>
              <a:t> :</a:t>
            </a:r>
            <a:r>
              <a:rPr lang="en-US" sz="2000" dirty="0" smtClean="0"/>
              <a:t> CMS HGCAL for upgrade ; SAS could be a perfect place for a small</a:t>
            </a:r>
          </a:p>
          <a:p>
            <a:r>
              <a:rPr lang="en-US" sz="2000" dirty="0" smtClean="0"/>
              <a:t>“test beam” or prototype module, installed in the LHC earlier (2017?) to get</a:t>
            </a:r>
          </a:p>
          <a:p>
            <a:r>
              <a:rPr lang="en-US" sz="2000" dirty="0" smtClean="0"/>
              <a:t>operational experience and do physics.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07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196" y="15489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Summary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30" y="577946"/>
            <a:ext cx="909736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Terra Incognita </a:t>
            </a:r>
            <a:r>
              <a:rPr lang="en-US" dirty="0" smtClean="0"/>
              <a:t>: large phase space (in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unexplored from √s = 63 – 13,000 </a:t>
            </a:r>
            <a:r>
              <a:rPr lang="en-US" dirty="0" err="1" smtClean="0"/>
              <a:t>GeV</a:t>
            </a:r>
            <a:r>
              <a:rPr lang="en-US" dirty="0" smtClean="0"/>
              <a:t> 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Justification in itself</a:t>
            </a:r>
            <a:r>
              <a:rPr lang="en-US" dirty="0" smtClean="0"/>
              <a:t>, but … </a:t>
            </a:r>
          </a:p>
          <a:p>
            <a:r>
              <a:rPr lang="en-US" dirty="0"/>
              <a:t>N</a:t>
            </a:r>
            <a:r>
              <a:rPr lang="en-US" dirty="0" smtClean="0"/>
              <a:t>eed to understand </a:t>
            </a:r>
            <a:r>
              <a:rPr lang="en-US" b="1" dirty="0" smtClean="0">
                <a:solidFill>
                  <a:srgbClr val="FF0000"/>
                </a:solidFill>
              </a:rPr>
              <a:t>Strong Interaction </a:t>
            </a:r>
            <a:r>
              <a:rPr lang="en-US" dirty="0" smtClean="0"/>
              <a:t>in non-</a:t>
            </a:r>
            <a:r>
              <a:rPr lang="en-US" dirty="0" err="1" smtClean="0"/>
              <a:t>perturbative</a:t>
            </a:r>
            <a:r>
              <a:rPr lang="en-US" dirty="0" smtClean="0"/>
              <a:t> sector </a:t>
            </a:r>
          </a:p>
          <a:p>
            <a:r>
              <a:rPr lang="en-US" dirty="0" smtClean="0"/>
              <a:t>Important to understand </a:t>
            </a:r>
            <a:r>
              <a:rPr lang="en-US" b="1" dirty="0" smtClean="0">
                <a:solidFill>
                  <a:srgbClr val="FF0000"/>
                </a:solidFill>
              </a:rPr>
              <a:t>UHE cosmic rays </a:t>
            </a:r>
            <a:r>
              <a:rPr lang="en-US" dirty="0" smtClean="0"/>
              <a:t>: Sampled shower </a:t>
            </a:r>
            <a:r>
              <a:rPr lang="en-US" dirty="0" smtClean="0">
                <a:sym typeface="Wingdings"/>
              </a:rPr>
              <a:t> primary, UHE collisions, </a:t>
            </a:r>
            <a:r>
              <a:rPr lang="en-US" dirty="0" err="1" smtClean="0">
                <a:sym typeface="Wingdings"/>
              </a:rPr>
              <a:t>muons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Spectrometer magnets and 85m vacuum chamber + 55m straight section exist.</a:t>
            </a:r>
          </a:p>
          <a:p>
            <a:r>
              <a:rPr lang="en-US" dirty="0" smtClean="0">
                <a:sym typeface="Wingdings"/>
              </a:rPr>
              <a:t>Need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special vacuum chamber </a:t>
            </a:r>
            <a:r>
              <a:rPr lang="en-US" dirty="0" smtClean="0">
                <a:sym typeface="Wingdings"/>
              </a:rPr>
              <a:t>with thin exit windows.  Feasible.</a:t>
            </a:r>
          </a:p>
          <a:p>
            <a:r>
              <a:rPr lang="en-US" dirty="0" smtClean="0">
                <a:sym typeface="Wingdings"/>
              </a:rPr>
              <a:t>Technology for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tracking, calorimeter,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muon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tracking exist, small area &amp; can use the best!</a:t>
            </a:r>
          </a:p>
          <a:p>
            <a:r>
              <a:rPr lang="en-US" dirty="0" smtClean="0">
                <a:sym typeface="Wingdings"/>
              </a:rPr>
              <a:t>Particle ID with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transition radiation </a:t>
            </a:r>
            <a:r>
              <a:rPr lang="en-US" dirty="0" smtClean="0">
                <a:sym typeface="Wingdings"/>
              </a:rPr>
              <a:t>possible (π,</a:t>
            </a:r>
            <a:r>
              <a:rPr lang="en-US" dirty="0" err="1" smtClean="0">
                <a:sym typeface="Wingdings"/>
              </a:rPr>
              <a:t>K,p</a:t>
            </a:r>
            <a:r>
              <a:rPr lang="en-US" dirty="0" smtClean="0">
                <a:sym typeface="Wingdings"/>
              </a:rPr>
              <a:t>) … interesting challenge to improve.</a:t>
            </a:r>
          </a:p>
          <a:p>
            <a:r>
              <a:rPr lang="en-US" dirty="0" smtClean="0">
                <a:sym typeface="Wingdings"/>
              </a:rPr>
              <a:t>Bent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crystal channeling </a:t>
            </a:r>
            <a:r>
              <a:rPr lang="en-US" dirty="0" smtClean="0">
                <a:sym typeface="Wingdings"/>
              </a:rPr>
              <a:t>to extend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– coverage possible </a:t>
            </a:r>
            <a:r>
              <a:rPr lang="en-US" dirty="0">
                <a:sym typeface="Wingdings"/>
              </a:rPr>
              <a:t>… interesting challenge to improve.</a:t>
            </a:r>
          </a:p>
          <a:p>
            <a:r>
              <a:rPr lang="en-US" dirty="0" smtClean="0"/>
              <a:t>Open &amp; accessible &amp; small so evolution of techniques natural.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How and where?</a:t>
            </a:r>
          </a:p>
          <a:p>
            <a:r>
              <a:rPr lang="en-US" dirty="0" smtClean="0"/>
              <a:t>Want many months of running with low pile-up: Pt.1 (ATLAS) and Pt.5(CMS) not good.</a:t>
            </a:r>
          </a:p>
          <a:p>
            <a:r>
              <a:rPr lang="en-US" dirty="0" smtClean="0"/>
              <a:t>Pt.8 (</a:t>
            </a:r>
            <a:r>
              <a:rPr lang="en-US" b="1" dirty="0" smtClean="0">
                <a:solidFill>
                  <a:srgbClr val="FF0000"/>
                </a:solidFill>
              </a:rPr>
              <a:t>ALICE</a:t>
            </a:r>
            <a:r>
              <a:rPr lang="en-US" dirty="0" smtClean="0"/>
              <a:t>) and Pt.2 (</a:t>
            </a:r>
            <a:r>
              <a:rPr lang="en-US" b="1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/>
              <a:t>) have best conditions and better alignment with physics.</a:t>
            </a:r>
          </a:p>
          <a:p>
            <a:r>
              <a:rPr lang="en-US" dirty="0" smtClean="0"/>
              <a:t>Both should find addition of SAS enhances their physics program, both </a:t>
            </a:r>
            <a:r>
              <a:rPr lang="en-US" dirty="0" err="1" smtClean="0"/>
              <a:t>pp</a:t>
            </a:r>
            <a:r>
              <a:rPr lang="en-US" dirty="0" smtClean="0"/>
              <a:t> and nuclei</a:t>
            </a:r>
          </a:p>
          <a:p>
            <a:r>
              <a:rPr lang="en-US" dirty="0" smtClean="0"/>
              <a:t>Or : </a:t>
            </a:r>
            <a:r>
              <a:rPr lang="en-US" b="1" dirty="0" smtClean="0">
                <a:solidFill>
                  <a:srgbClr val="FF0000"/>
                </a:solidFill>
              </a:rPr>
              <a:t>Independent new </a:t>
            </a:r>
            <a:r>
              <a:rPr lang="en-US" dirty="0" smtClean="0"/>
              <a:t>experiment (expect later merger)</a:t>
            </a:r>
          </a:p>
          <a:p>
            <a:r>
              <a:rPr lang="en-US" dirty="0" smtClean="0"/>
              <a:t>In any case : TRD experts will develop suitable TR detectors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Crystal channeling experts are developing </a:t>
            </a:r>
            <a:r>
              <a:rPr lang="en-US" dirty="0" err="1" smtClean="0"/>
              <a:t>Xtals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 milestone: Workshop in May, Italy on forward physics at LHC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1546" y="6195823"/>
            <a:ext cx="494167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</a:t>
            </a:r>
            <a:r>
              <a:rPr lang="en-US" sz="2400" b="1" dirty="0" smtClean="0">
                <a:solidFill>
                  <a:srgbClr val="FF0000"/>
                </a:solidFill>
              </a:rPr>
              <a:t>should be done and it can </a:t>
            </a:r>
            <a:r>
              <a:rPr lang="en-US" sz="2400" b="1" dirty="0">
                <a:solidFill>
                  <a:srgbClr val="FF0000"/>
                </a:solidFill>
              </a:rPr>
              <a:t>be done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0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480" y="2751701"/>
            <a:ext cx="37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pple Chancery"/>
                <a:cs typeface="Apple Chancery"/>
              </a:rPr>
              <a:t>Thank You</a:t>
            </a:r>
            <a:endParaRPr lang="en-US" sz="4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3199" y="5697135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 Ups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29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9-25 08.4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" y="2286053"/>
            <a:ext cx="6915156" cy="3886466"/>
          </a:xfrm>
          <a:prstGeom prst="rect">
            <a:avLst/>
          </a:prstGeom>
        </p:spPr>
      </p:pic>
      <p:pic>
        <p:nvPicPr>
          <p:cNvPr id="6" name="Picture 5" descr="Screenshot 2015-09-25 08.4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37" y="154942"/>
            <a:ext cx="6257717" cy="2131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7276" y="154942"/>
            <a:ext cx="445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Broad</a:t>
            </a:r>
            <a:r>
              <a:rPr lang="en-US" dirty="0" smtClean="0"/>
              <a:t> rapidity coverage in ALICE (here </a:t>
            </a:r>
            <a:r>
              <a:rPr lang="en-US" dirty="0" err="1" smtClean="0"/>
              <a:t>Pb-Pb</a:t>
            </a:r>
            <a:r>
              <a:rPr lang="en-US" dirty="0" smtClean="0"/>
              <a:t>)</a:t>
            </a:r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/1509.07299v1.pdf</a:t>
            </a:r>
          </a:p>
        </p:txBody>
      </p:sp>
      <p:sp>
        <p:nvSpPr>
          <p:cNvPr id="2" name="Left Arrow 1"/>
          <p:cNvSpPr/>
          <p:nvPr/>
        </p:nvSpPr>
        <p:spPr>
          <a:xfrm>
            <a:off x="7995391" y="1221008"/>
            <a:ext cx="367483" cy="19536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0211" y="6009717"/>
            <a:ext cx="727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value for HI collisions: measure nuclear fragments (d, t, He3, He4, …)</a:t>
            </a:r>
          </a:p>
          <a:p>
            <a:r>
              <a:rPr lang="en-US" dirty="0" smtClean="0"/>
              <a:t>Better centrality measurements, forward flow,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9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700" y="28783"/>
            <a:ext cx="55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Beam pipe design (first try, very schematic)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16497" y="699215"/>
            <a:ext cx="530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cm diameter pipe from 85m to 140m (from Point 5)</a:t>
            </a:r>
          </a:p>
          <a:p>
            <a:r>
              <a:rPr lang="en-US" dirty="0" smtClean="0"/>
              <a:t>Eight flared units from z = 90m to 130m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0774" y="2654098"/>
            <a:ext cx="8613226" cy="189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0774" y="3432107"/>
            <a:ext cx="861322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31494" y="2350772"/>
            <a:ext cx="7346802" cy="2843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1494" y="3432107"/>
            <a:ext cx="7346802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78296" y="3432107"/>
            <a:ext cx="0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78296" y="2312856"/>
            <a:ext cx="0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4332" y="3432107"/>
            <a:ext cx="0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4332" y="2274941"/>
            <a:ext cx="0" cy="3601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07121" y="3432107"/>
            <a:ext cx="836879" cy="1691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421609" y="2483478"/>
            <a:ext cx="722391" cy="1509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71941" y="2312856"/>
            <a:ext cx="722391" cy="1509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941" y="3601252"/>
            <a:ext cx="759553" cy="1910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12118" y="45217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 flared pipe unit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508144" y="4701546"/>
            <a:ext cx="2829528" cy="379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087373" y="3432108"/>
            <a:ext cx="1262701" cy="626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07979" y="1647568"/>
            <a:ext cx="33009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 mm thin window (Be? Al?</a:t>
            </a:r>
          </a:p>
          <a:p>
            <a:r>
              <a:rPr lang="en-US" dirty="0" smtClean="0"/>
              <a:t>Minimize scattering/</a:t>
            </a:r>
            <a:r>
              <a:rPr lang="en-US" dirty="0" err="1" smtClean="0"/>
              <a:t>imteractions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31495" y="2293899"/>
            <a:ext cx="485002" cy="2271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09335" y="1754638"/>
            <a:ext cx="16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r>
              <a:rPr lang="en-US" dirty="0" smtClean="0"/>
              <a:t> = 5 </a:t>
            </a:r>
            <a:r>
              <a:rPr lang="en-US" dirty="0" err="1" smtClean="0"/>
              <a:t>mrad</a:t>
            </a:r>
            <a:r>
              <a:rPr lang="en-US" dirty="0" smtClean="0"/>
              <a:t> flare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050453" y="4702283"/>
            <a:ext cx="207182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421609" y="3792306"/>
            <a:ext cx="0" cy="10988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31494" y="3509049"/>
            <a:ext cx="0" cy="109881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0774" y="4118765"/>
            <a:ext cx="473087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Inner thin foil or wire grid … maybe not needed?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4947571" y="2161886"/>
            <a:ext cx="643593" cy="3970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898435" y="5116405"/>
            <a:ext cx="1383804" cy="131030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44327" y="5621001"/>
            <a:ext cx="262331" cy="360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651839" y="5621001"/>
            <a:ext cx="262331" cy="3601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27494" y="5573952"/>
            <a:ext cx="60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dirty="0" err="1" smtClean="0"/>
              <a:t>ves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053642" y="55462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 smtClean="0"/>
              <a:t>ves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6764418" y="5725270"/>
            <a:ext cx="229964" cy="82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177534" y="5744964"/>
            <a:ext cx="229964" cy="82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547159" y="6233791"/>
            <a:ext cx="89444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OUTGOING</a:t>
            </a:r>
            <a:br>
              <a:rPr lang="en-US" sz="1200" dirty="0" smtClean="0"/>
            </a:br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5060654" y="6098094"/>
            <a:ext cx="87002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iNCOMING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BEAM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5911528" y="5981200"/>
            <a:ext cx="266006" cy="2915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822532" y="5913274"/>
            <a:ext cx="35723" cy="359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350074" y="5650522"/>
            <a:ext cx="93215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372306" y="5945106"/>
            <a:ext cx="93215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34370" y="5592911"/>
            <a:ext cx="100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40 mm 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134885" y="2844023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cm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096973" y="2678160"/>
            <a:ext cx="0" cy="753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547159" y="4931739"/>
            <a:ext cx="1736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cm </a:t>
            </a:r>
            <a:r>
              <a:rPr lang="en-US" dirty="0" err="1" smtClean="0"/>
              <a:t>diam</a:t>
            </a:r>
            <a:r>
              <a:rPr lang="en-US" dirty="0" smtClean="0"/>
              <a:t> pipe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rot="569527">
            <a:off x="6564474" y="2503448"/>
            <a:ext cx="106584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29748" y="1160880"/>
            <a:ext cx="193157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Benoit </a:t>
            </a:r>
            <a:r>
              <a:rPr lang="en-US" dirty="0" err="1" smtClean="0"/>
              <a:t>Salvant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28 15.5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75"/>
            <a:ext cx="9144000" cy="562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291" y="136834"/>
            <a:ext cx="859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Agenda: Thursday morning plenary. </a:t>
            </a:r>
            <a:r>
              <a:rPr lang="en-US" sz="2400" dirty="0" smtClean="0">
                <a:solidFill>
                  <a:srgbClr val="FF0000"/>
                </a:solidFill>
              </a:rPr>
              <a:t>Meeting : informal, discussions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4034" y="2609929"/>
            <a:ext cx="13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speaker?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1278" y="5334587"/>
            <a:ext cx="16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(probably not)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7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28 15.5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151"/>
            <a:ext cx="9144000" cy="4335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882" y="379284"/>
            <a:ext cx="388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Thursday afternoon parallel session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28 15.5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2" y="5234179"/>
            <a:ext cx="6238018" cy="1594263"/>
          </a:xfrm>
          <a:prstGeom prst="rect">
            <a:avLst/>
          </a:prstGeom>
        </p:spPr>
      </p:pic>
      <p:pic>
        <p:nvPicPr>
          <p:cNvPr id="3" name="Picture 2" descr="Screenshot 2015-09-28 15.53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" y="412339"/>
            <a:ext cx="7277191" cy="4934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862" y="0"/>
            <a:ext cx="481484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Parallel Session: Workshop on TRDs for SAS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3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7381" y="27333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Friday Oct 2</a:t>
            </a:r>
            <a:r>
              <a:rPr lang="en-US" sz="2400" baseline="30000" dirty="0" smtClean="0">
                <a:solidFill>
                  <a:srgbClr val="0000FF"/>
                </a:solidFill>
              </a:rPr>
              <a:t>nd</a:t>
            </a:r>
            <a:r>
              <a:rPr lang="en-US" sz="2400" dirty="0" smtClean="0">
                <a:solidFill>
                  <a:srgbClr val="0000FF"/>
                </a:solidFill>
              </a:rPr>
              <a:t> Plenary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shot 2015-10-10 11.2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70" y="484937"/>
            <a:ext cx="5444809" cy="554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35" y="6065355"/>
            <a:ext cx="825467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Regular meetings to develop plans.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Workshop on Forward LHC Physics, Italy in May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Stand-alone  ::: ALICE extension ::: 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extension ?? (Effort, money, politics, … 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09-28 12.0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0" y="0"/>
            <a:ext cx="8775700" cy="681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5" y="158750"/>
            <a:ext cx="3291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√s = 45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CHLM (MGA inter alia) SAS @ ISR</a:t>
            </a:r>
          </a:p>
          <a:p>
            <a:r>
              <a:rPr lang="en-US" dirty="0" err="1" smtClean="0"/>
              <a:t>Nucl</a:t>
            </a:r>
            <a:r>
              <a:rPr lang="en-US" dirty="0" smtClean="0"/>
              <a:t> </a:t>
            </a:r>
            <a:r>
              <a:rPr lang="en-US" dirty="0" err="1" smtClean="0"/>
              <a:t>Phys</a:t>
            </a:r>
            <a:r>
              <a:rPr lang="en-US" dirty="0" smtClean="0"/>
              <a:t> B 140 (1978) 189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726168"/>
            <a:ext cx="14920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37 years ago 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06500" y="1082080"/>
            <a:ext cx="730250" cy="644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29 05.1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4" y="3930649"/>
            <a:ext cx="4224694" cy="267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6073" y="56392"/>
            <a:ext cx="381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Strong Interactions at low-Q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380" y="682849"/>
            <a:ext cx="283991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 level ~ </a:t>
            </a:r>
            <a:r>
              <a:rPr lang="en-US" dirty="0" err="1" smtClean="0"/>
              <a:t>Regge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5610" y="682849"/>
            <a:ext cx="37494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Parton level ~ QCD (non-</a:t>
            </a:r>
            <a:r>
              <a:rPr lang="en-US" dirty="0" err="1" smtClean="0"/>
              <a:t>perturbative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392"/>
            <a:ext cx="246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Challenge to theorists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709398" y="785762"/>
            <a:ext cx="835450" cy="266419"/>
          </a:xfrm>
          <a:prstGeom prst="left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shot 2015-09-29 08.1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5" y="2047874"/>
            <a:ext cx="4693048" cy="1533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71" y="1200051"/>
            <a:ext cx="7927508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Leading (high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) u-quark or [</a:t>
            </a:r>
            <a:r>
              <a:rPr lang="en-US" dirty="0" err="1" smtClean="0"/>
              <a:t>ud</a:t>
            </a:r>
            <a:r>
              <a:rPr lang="en-US" dirty="0" smtClean="0"/>
              <a:t>] di-quark picks up an </a:t>
            </a:r>
            <a:r>
              <a:rPr lang="en-US" dirty="0" err="1" smtClean="0"/>
              <a:t>sbar</a:t>
            </a:r>
            <a:r>
              <a:rPr lang="en-US" dirty="0" smtClean="0"/>
              <a:t> or s in “string-breaking”</a:t>
            </a:r>
          </a:p>
          <a:p>
            <a:r>
              <a:rPr lang="en-US" dirty="0"/>
              <a:t>o</a:t>
            </a:r>
            <a:r>
              <a:rPr lang="en-US" dirty="0" smtClean="0"/>
              <a:t>r from s-</a:t>
            </a:r>
            <a:r>
              <a:rPr lang="en-US" dirty="0" err="1" smtClean="0"/>
              <a:t>sbar</a:t>
            </a:r>
            <a:r>
              <a:rPr lang="en-US" dirty="0" smtClean="0"/>
              <a:t> sea, to make a leading K</a:t>
            </a:r>
            <a:r>
              <a:rPr lang="en-US" baseline="30000" dirty="0" smtClean="0"/>
              <a:t>+</a:t>
            </a:r>
            <a:r>
              <a:rPr lang="en-US" dirty="0" smtClean="0"/>
              <a:t> or </a:t>
            </a:r>
            <a:r>
              <a:rPr lang="en-US" dirty="0"/>
              <a:t>Λ</a:t>
            </a:r>
            <a:r>
              <a:rPr lang="en-US" baseline="30000" dirty="0"/>
              <a:t>0</a:t>
            </a:r>
            <a:r>
              <a:rPr lang="en-US" dirty="0"/>
              <a:t>, Σ</a:t>
            </a:r>
            <a:r>
              <a:rPr lang="en-US" baseline="30000" dirty="0"/>
              <a:t>0</a:t>
            </a:r>
          </a:p>
          <a:p>
            <a:r>
              <a:rPr lang="en-US" dirty="0" err="1" smtClean="0"/>
              <a:t>γcτ</a:t>
            </a:r>
            <a:r>
              <a:rPr lang="en-US" dirty="0" smtClean="0"/>
              <a:t>(</a:t>
            </a:r>
            <a:r>
              <a:rPr lang="en-US" dirty="0" err="1" smtClean="0"/>
              <a:t>Λ</a:t>
            </a:r>
            <a:r>
              <a:rPr lang="en-US" dirty="0" smtClean="0"/>
              <a:t>) at 4.4 </a:t>
            </a:r>
            <a:r>
              <a:rPr lang="en-US" dirty="0" err="1" smtClean="0"/>
              <a:t>TeV</a:t>
            </a:r>
            <a:r>
              <a:rPr lang="en-US" dirty="0" smtClean="0"/>
              <a:t> is 316 m, </a:t>
            </a:r>
            <a:r>
              <a:rPr lang="en-US" dirty="0" smtClean="0">
                <a:sym typeface="Wingdings"/>
              </a:rPr>
              <a:t> pπ- (acceptance?). </a:t>
            </a:r>
            <a:r>
              <a:rPr lang="en-US" dirty="0" smtClean="0"/>
              <a:t>Σ</a:t>
            </a:r>
            <a:r>
              <a:rPr lang="en-US" baseline="30000" dirty="0" smtClean="0"/>
              <a:t>0 </a:t>
            </a:r>
            <a:r>
              <a:rPr lang="en-US" dirty="0" smtClean="0">
                <a:sym typeface="Wingdings"/>
              </a:rPr>
              <a:t>--&gt; </a:t>
            </a:r>
            <a:r>
              <a:rPr lang="en-US" dirty="0" smtClean="0"/>
              <a:t>Λ</a:t>
            </a:r>
            <a:r>
              <a:rPr lang="en-US" baseline="30000" dirty="0" smtClean="0"/>
              <a:t>0 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dirty="0" smtClean="0"/>
              <a:t> (100%, 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Virtual (negative mass</a:t>
            </a:r>
            <a:r>
              <a:rPr lang="en-US" baseline="30000" dirty="0" smtClean="0"/>
              <a:t>2</a:t>
            </a:r>
            <a:r>
              <a:rPr lang="en-US" dirty="0" smtClean="0"/>
              <a:t>, t-channel) exchanged </a:t>
            </a:r>
          </a:p>
          <a:p>
            <a:r>
              <a:rPr lang="en-US" dirty="0" smtClean="0"/>
              <a:t>baryon or meson described in </a:t>
            </a:r>
          </a:p>
          <a:p>
            <a:r>
              <a:rPr lang="en-US" dirty="0" err="1" smtClean="0"/>
              <a:t>Regge</a:t>
            </a:r>
            <a:r>
              <a:rPr lang="en-US" dirty="0" smtClean="0"/>
              <a:t> phenomenology : </a:t>
            </a:r>
          </a:p>
          <a:p>
            <a:r>
              <a:rPr lang="en-US" dirty="0" smtClean="0"/>
              <a:t>Analyticity, </a:t>
            </a:r>
            <a:r>
              <a:rPr lang="en-US" dirty="0" err="1" smtClean="0"/>
              <a:t>unitarity</a:t>
            </a:r>
            <a:r>
              <a:rPr lang="en-US" dirty="0" smtClean="0"/>
              <a:t> and crossing symmetry</a:t>
            </a:r>
          </a:p>
          <a:p>
            <a:r>
              <a:rPr lang="en-US" dirty="0" smtClean="0"/>
              <a:t>+ continuous complex angular momentum.</a:t>
            </a:r>
          </a:p>
          <a:p>
            <a:endParaRPr lang="en-US" dirty="0"/>
          </a:p>
          <a:p>
            <a:r>
              <a:rPr lang="en-US" dirty="0" smtClean="0"/>
              <a:t>Derive it from QCD !! ? 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696" y="3530539"/>
            <a:ext cx="4791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Quark line description of leading K</a:t>
            </a:r>
            <a:r>
              <a:rPr lang="en-US" sz="2000" baseline="30000" dirty="0" smtClean="0">
                <a:solidFill>
                  <a:srgbClr val="0000FF"/>
                </a:solidFill>
              </a:rPr>
              <a:t>+</a:t>
            </a:r>
            <a:r>
              <a:rPr lang="en-US" sz="2000" dirty="0" smtClean="0">
                <a:solidFill>
                  <a:srgbClr val="0000FF"/>
                </a:solidFill>
              </a:rPr>
              <a:t> or Λ</a:t>
            </a:r>
            <a:r>
              <a:rPr lang="en-US" sz="2000" baseline="30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, Σ</a:t>
            </a:r>
            <a:r>
              <a:rPr lang="en-US" sz="2000" baseline="30000" dirty="0" smtClean="0">
                <a:solidFill>
                  <a:srgbClr val="0000FF"/>
                </a:solidFill>
              </a:rPr>
              <a:t>0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5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1-19 14.5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981200"/>
            <a:ext cx="4864100" cy="3911600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3750" y="1201956"/>
            <a:ext cx="387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UHE Cosmic ray shower over</a:t>
            </a:r>
          </a:p>
          <a:p>
            <a:r>
              <a:rPr lang="en-US" dirty="0" smtClean="0"/>
              <a:t>Auger observatory in Argentina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808" y="6133584"/>
            <a:ext cx="382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Cherenkov tanks ~ 1 km spacing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0875" y="4933255"/>
            <a:ext cx="256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Simulating showers relies</a:t>
            </a:r>
          </a:p>
          <a:p>
            <a:r>
              <a:rPr lang="en-US" dirty="0" smtClean="0"/>
              <a:t>on particle production</a:t>
            </a:r>
          </a:p>
          <a:p>
            <a:r>
              <a:rPr lang="en-US" dirty="0"/>
              <a:t>c</a:t>
            </a:r>
            <a:r>
              <a:rPr lang="en-US" dirty="0" smtClean="0"/>
              <a:t>ross sections that are</a:t>
            </a:r>
          </a:p>
          <a:p>
            <a:r>
              <a:rPr lang="en-US" dirty="0"/>
              <a:t>n</a:t>
            </a:r>
            <a:r>
              <a:rPr lang="en-US" dirty="0" smtClean="0"/>
              <a:t>ot well known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9062" y="44390"/>
            <a:ext cx="259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COSMIC RAY SHOWERs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pic>
        <p:nvPicPr>
          <p:cNvPr id="9" name="Picture 8" descr="Screenshot 2015-01-19 15.0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1425575"/>
            <a:ext cx="3225800" cy="30861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94350" y="10001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ICECUBE Event 20 : 1140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94350" y="4511675"/>
            <a:ext cx="28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PMTs in Antarctic ice, 1 km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5177462" y="6219006"/>
            <a:ext cx="378678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One day : p-N and N-N collisions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971828">
            <a:off x="7983545" y="5523468"/>
            <a:ext cx="10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MUONS!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5-01 14.06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/>
          <a:stretch/>
        </p:blipFill>
        <p:spPr>
          <a:xfrm>
            <a:off x="0" y="748885"/>
            <a:ext cx="8613122" cy="5540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16" y="6289176"/>
            <a:ext cx="6400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Forward charm can be measured more directly in SAS@LHC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8270" y="4493313"/>
            <a:ext cx="87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4883</Words>
  <Application>Microsoft Macintosh PowerPoint</Application>
  <PresentationFormat>On-screen Show (4:3)</PresentationFormat>
  <Paragraphs>603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Albrow</dc:creator>
  <cp:lastModifiedBy>Julia  Coco</cp:lastModifiedBy>
  <cp:revision>152</cp:revision>
  <cp:lastPrinted>2015-10-12T15:15:34Z</cp:lastPrinted>
  <dcterms:created xsi:type="dcterms:W3CDTF">2015-09-22T12:50:48Z</dcterms:created>
  <dcterms:modified xsi:type="dcterms:W3CDTF">2015-11-09T20:30:58Z</dcterms:modified>
</cp:coreProperties>
</file>